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47" r:id="rId1"/>
  </p:sldMasterIdLst>
  <p:notesMasterIdLst>
    <p:notesMasterId r:id="rId31"/>
  </p:notesMasterIdLst>
  <p:handoutMasterIdLst>
    <p:handoutMasterId r:id="rId32"/>
  </p:handoutMasterIdLst>
  <p:sldIdLst>
    <p:sldId id="592" r:id="rId2"/>
    <p:sldId id="1157" r:id="rId3"/>
    <p:sldId id="1158" r:id="rId4"/>
    <p:sldId id="1177" r:id="rId5"/>
    <p:sldId id="1045" r:id="rId6"/>
    <p:sldId id="1155" r:id="rId7"/>
    <p:sldId id="767" r:id="rId8"/>
    <p:sldId id="1151" r:id="rId9"/>
    <p:sldId id="608" r:id="rId10"/>
    <p:sldId id="661" r:id="rId11"/>
    <p:sldId id="626" r:id="rId12"/>
    <p:sldId id="1156" r:id="rId13"/>
    <p:sldId id="768" r:id="rId14"/>
    <p:sldId id="261" r:id="rId15"/>
    <p:sldId id="711" r:id="rId16"/>
    <p:sldId id="262" r:id="rId17"/>
    <p:sldId id="712" r:id="rId18"/>
    <p:sldId id="739" r:id="rId19"/>
    <p:sldId id="740" r:id="rId20"/>
    <p:sldId id="700" r:id="rId21"/>
    <p:sldId id="699" r:id="rId22"/>
    <p:sldId id="1159" r:id="rId23"/>
    <p:sldId id="1153" r:id="rId24"/>
    <p:sldId id="1162" r:id="rId25"/>
    <p:sldId id="1163" r:id="rId26"/>
    <p:sldId id="1164" r:id="rId27"/>
    <p:sldId id="1165" r:id="rId28"/>
    <p:sldId id="1161" r:id="rId29"/>
    <p:sldId id="1160" r:id="rId30"/>
  </p:sldIdLst>
  <p:sldSz cx="9906000" cy="6858000" type="A4"/>
  <p:notesSz cx="6858000" cy="9144000"/>
  <p:defaultTextStyle>
    <a:defPPr marL="0" marR="0" indent="0" algn="l" defTabSz="673547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303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252580" algn="ctr" defTabSz="4303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505160" algn="ctr" defTabSz="4303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757740" algn="ctr" defTabSz="4303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1010321" algn="ctr" defTabSz="4303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1262901" algn="ctr" defTabSz="4303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1515481" algn="ctr" defTabSz="4303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1768061" algn="ctr" defTabSz="4303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2020641" algn="ctr" defTabSz="4303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>
        <p15:guide id="1" orient="horz" pos="3067" userDrawn="1">
          <p15:clr>
            <a:srgbClr val="A4A3A4"/>
          </p15:clr>
        </p15:guide>
        <p15:guide id="2" pos="4095" userDrawn="1">
          <p15:clr>
            <a:srgbClr val="A4A3A4"/>
          </p15:clr>
        </p15:guide>
        <p15:guide id="3" orient="horz" pos="2137" userDrawn="1">
          <p15:clr>
            <a:srgbClr val="A4A3A4"/>
          </p15:clr>
        </p15:guide>
        <p15:guide id="4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00"/>
    <a:srgbClr val="FF40FF"/>
    <a:srgbClr val="00FFFF"/>
    <a:srgbClr val="0432FF"/>
    <a:srgbClr val="FFFF66"/>
    <a:srgbClr val="FF0000"/>
    <a:srgbClr val="942092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>
        <a:fontRef idx="major">
          <a:srgbClr val="777777"/>
        </a:fontRef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D5ABB26-0587-4C30-8999-92F81FD0307C}" styleName="スタイル/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スタイルなし/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テーマ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06799F8-075E-4A3A-A7F6-7FBC6576F1A4}" styleName="テーマ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テーマ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テーマ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8D230F3-CF80-4859-8CE7-A43EE81993B5}" styleName="淡色 1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淡色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淡色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淡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淡色スタイル 3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30"/>
    <p:restoredTop sz="88027"/>
  </p:normalViewPr>
  <p:slideViewPr>
    <p:cSldViewPr snapToGrid="0" snapToObjects="1">
      <p:cViewPr varScale="1">
        <p:scale>
          <a:sx n="107" d="100"/>
          <a:sy n="107" d="100"/>
        </p:scale>
        <p:origin x="1064" y="176"/>
      </p:cViewPr>
      <p:guideLst>
        <p:guide orient="horz" pos="3067"/>
        <p:guide pos="4095"/>
        <p:guide orient="horz" pos="2137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8DA57-8E59-8448-B39C-03A4B0F98498}" type="datetimeFigureOut">
              <a:rPr kumimoji="1" lang="ja-JP" altLang="en-US" smtClean="0"/>
              <a:pPr/>
              <a:t>2021/2/18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07506-CFDD-8B4C-B611-C2F7133E398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09213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97929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30322" latinLnBrk="0">
      <a:defRPr sz="1600">
        <a:latin typeface="Lucida Grande"/>
        <a:ea typeface="Lucida Grande"/>
        <a:cs typeface="Lucida Grande"/>
        <a:sym typeface="Lucida Grande"/>
      </a:defRPr>
    </a:lvl1pPr>
    <a:lvl2pPr indent="168387" defTabSz="430322" latinLnBrk="0">
      <a:defRPr sz="1600">
        <a:latin typeface="Lucida Grande"/>
        <a:ea typeface="Lucida Grande"/>
        <a:cs typeface="Lucida Grande"/>
        <a:sym typeface="Lucida Grande"/>
      </a:defRPr>
    </a:lvl2pPr>
    <a:lvl3pPr indent="336774" defTabSz="430322" latinLnBrk="0">
      <a:defRPr sz="1600">
        <a:latin typeface="Lucida Grande"/>
        <a:ea typeface="Lucida Grande"/>
        <a:cs typeface="Lucida Grande"/>
        <a:sym typeface="Lucida Grande"/>
      </a:defRPr>
    </a:lvl3pPr>
    <a:lvl4pPr indent="505160" defTabSz="430322" latinLnBrk="0">
      <a:defRPr sz="1600">
        <a:latin typeface="Lucida Grande"/>
        <a:ea typeface="Lucida Grande"/>
        <a:cs typeface="Lucida Grande"/>
        <a:sym typeface="Lucida Grande"/>
      </a:defRPr>
    </a:lvl4pPr>
    <a:lvl5pPr indent="673547" defTabSz="430322" latinLnBrk="0">
      <a:defRPr sz="1600">
        <a:latin typeface="Lucida Grande"/>
        <a:ea typeface="Lucida Grande"/>
        <a:cs typeface="Lucida Grande"/>
        <a:sym typeface="Lucida Grande"/>
      </a:defRPr>
    </a:lvl5pPr>
    <a:lvl6pPr indent="841934" defTabSz="430322" latinLnBrk="0">
      <a:defRPr sz="1600">
        <a:latin typeface="Lucida Grande"/>
        <a:ea typeface="Lucida Grande"/>
        <a:cs typeface="Lucida Grande"/>
        <a:sym typeface="Lucida Grande"/>
      </a:defRPr>
    </a:lvl6pPr>
    <a:lvl7pPr indent="1010321" defTabSz="430322" latinLnBrk="0">
      <a:defRPr sz="1600">
        <a:latin typeface="Lucida Grande"/>
        <a:ea typeface="Lucida Grande"/>
        <a:cs typeface="Lucida Grande"/>
        <a:sym typeface="Lucida Grande"/>
      </a:defRPr>
    </a:lvl7pPr>
    <a:lvl8pPr indent="1178707" defTabSz="430322" latinLnBrk="0">
      <a:defRPr sz="1600">
        <a:latin typeface="Lucida Grande"/>
        <a:ea typeface="Lucida Grande"/>
        <a:cs typeface="Lucida Grande"/>
        <a:sym typeface="Lucida Grande"/>
      </a:defRPr>
    </a:lvl8pPr>
    <a:lvl9pPr indent="1347094" defTabSz="430322" latinLnBrk="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73586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734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521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6478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0389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0747A3-CA58-8141-B82E-2C4C229948CB}" type="slidenum">
              <a:rPr lang="ja-JP" altLang="en-US" smtClean="0"/>
              <a:pPr>
                <a:defRPr/>
              </a:pPr>
              <a:t>23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8056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1278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476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8CBBA7A-3803-6445-ADD8-FD0D57FEF50F}" type="slidenum">
              <a:rPr lang="ja-JP" altLang="en-US" smtClean="0"/>
              <a:pPr>
                <a:defRPr/>
              </a:pPr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81795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8CBBA7A-3803-6445-ADD8-FD0D57FEF50F}" type="slidenum">
              <a:rPr lang="ja-JP" altLang="en-US" smtClean="0"/>
              <a:pPr>
                <a:defRPr/>
              </a:pPr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29561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3067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5991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7F3F3-D707-DC44-8D88-F2DBD84D6D7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6511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7F3F3-D707-DC44-8D88-F2DBD84D6D7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6929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7F3F3-D707-DC44-8D88-F2DBD84D6D7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6210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7F3F3-D707-DC44-8D88-F2DBD84D6D7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1001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defRPr>
            </a:lvl1pPr>
          </a:lstStyle>
          <a:p>
            <a:r>
              <a:rPr lang="ja-JP" altLang="en-US"/>
              <a:t>マスター タイトルの書式設定</a:t>
            </a:r>
            <a:r>
              <a:rPr lang="en-US" altLang="ja-JP" dirty="0"/>
              <a:t>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r>
              <a:rPr lang="en-US" altLang="ja-JP" dirty="0"/>
              <a:t>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679BC7E7-EA8E-4DA7-915E-CC098D9BADCB}" type="datetimeFigureOut">
              <a:rPr lang="en-US" smtClean="0"/>
              <a:pPr/>
              <a:t>2/18/21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D6CC888B-D9F9-4E54-B722-F151A9F45E9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407947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CE06-C2DC-D248-8758-726EAB77924C}" type="datetime1">
              <a:rPr kumimoji="1" lang="ja-JP" altLang="en-US" smtClean="0"/>
              <a:pPr/>
              <a:t>2021/2/18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DAE7-2705-4142-AF7C-CE54D2246181}" type="datetime1">
              <a:rPr kumimoji="1" lang="ja-JP" altLang="en-US" smtClean="0"/>
              <a:pPr/>
              <a:t>2021/2/18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BB982848-9604-974E-BBE7-09DF78D07115}" type="datetime1">
              <a:rPr kumimoji="1" lang="ja-JP" altLang="en-US" smtClean="0"/>
              <a:pPr/>
              <a:t>2021/2/18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3E1B5-CA0C-784F-A343-543CCF920364}" type="datetime1">
              <a:rPr kumimoji="1" lang="ja-JP" altLang="en-US" smtClean="0"/>
              <a:pPr/>
              <a:t>2021/2/18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955A6-1C79-5946-9756-555C759D8C99}" type="datetime1">
              <a:rPr kumimoji="1" lang="ja-JP" altLang="en-US" smtClean="0"/>
              <a:pPr/>
              <a:t>2021/2/18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3BBED-D5EB-734C-B177-CB06E1C0A8D3}" type="datetime1">
              <a:rPr kumimoji="1" lang="ja-JP" altLang="en-US" smtClean="0"/>
              <a:pPr/>
              <a:t>2021/2/18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C8B25-483C-8144-B987-C609414689A6}" type="datetime1">
              <a:rPr kumimoji="1" lang="ja-JP" altLang="en-US" smtClean="0"/>
              <a:pPr/>
              <a:t>2021/2/18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CE06-C2DC-D248-8758-726EAB77924C}" type="datetime1">
              <a:rPr kumimoji="1" lang="ja-JP" altLang="en-US" smtClean="0"/>
              <a:pPr/>
              <a:t>2021/2/18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CC5C7-A2E0-C54C-81D3-E6C9E50519C9}" type="datetime1">
              <a:rPr kumimoji="1" lang="ja-JP" altLang="en-US" smtClean="0"/>
              <a:pPr/>
              <a:t>2021/2/18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+mn-lt"/>
                <a:ea typeface="Meiryo" panose="020B0604030504040204" pitchFamily="34" charset="-128"/>
                <a:cs typeface="Segoe UI Historic" panose="020B0502040204020203" pitchFamily="34" charset="0"/>
              </a:defRPr>
            </a:lvl1pPr>
          </a:lstStyle>
          <a:p>
            <a:fld id="{E556CE06-C2DC-D248-8758-726EAB77924C}" type="datetime1">
              <a:rPr kumimoji="1" lang="ja-JP" altLang="en-US" smtClean="0"/>
              <a:pPr/>
              <a:t>2021/2/18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n-lt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fld id="{86CB4B4D-7CA3-9044-876B-883B54F8677D}" type="slidenum">
              <a:rPr lang="uk-UA" smtClean="0">
                <a:ea typeface="Segoe UI Historic" panose="020B0502040204020203" pitchFamily="34" charset="0"/>
              </a:rPr>
              <a:pPr/>
              <a:t>‹#›</a:t>
            </a:fld>
            <a:endParaRPr lang="uk-UA" dirty="0">
              <a:ea typeface="Segoe UI Historic" panose="020B050204020402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8" r:id="rId1"/>
    <p:sldLayoutId id="2147484249" r:id="rId2"/>
    <p:sldLayoutId id="2147484250" r:id="rId3"/>
    <p:sldLayoutId id="2147484251" r:id="rId4"/>
    <p:sldLayoutId id="2147484252" r:id="rId5"/>
    <p:sldLayoutId id="2147484253" r:id="rId6"/>
    <p:sldLayoutId id="2147484254" r:id="rId7"/>
    <p:sldLayoutId id="2147484255" r:id="rId8"/>
    <p:sldLayoutId id="2147484256" r:id="rId9"/>
    <p:sldLayoutId id="2147484257" r:id="rId10"/>
    <p:sldLayoutId id="2147484258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kumimoji="1" sz="4000" kern="1200" spc="-100" baseline="0">
          <a:solidFill>
            <a:schemeClr val="tx2"/>
          </a:solidFill>
          <a:latin typeface="+mj-lt"/>
          <a:ea typeface="Meiryo" panose="020B0604030504040204" pitchFamily="34" charset="-128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Meiryo" panose="020B0604030504040204" pitchFamily="34" charset="-128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Meiryo" panose="020B0604030504040204" pitchFamily="34" charset="-128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Meiryo" panose="020B0604030504040204" pitchFamily="34" charset="-128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Meiryo" panose="020B0604030504040204" pitchFamily="34" charset="-128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kumimoji="1" sz="1400" kern="1200" baseline="0">
          <a:solidFill>
            <a:schemeClr val="tx1"/>
          </a:solidFill>
          <a:latin typeface="+mn-lt"/>
          <a:ea typeface="Meiryo" panose="020B0604030504040204" pitchFamily="34" charset="-128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sukuba.ac.jp/index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13.png"/><Relationship Id="rId9" Type="http://schemas.openxmlformats.org/officeDocument/2006/relationships/image" Target="../media/image46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emf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microsoft.com/office/2007/relationships/hdphoto" Target="../media/hdphoto1.wdp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navi.org/59672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研究室紹介</a:t>
            </a:r>
            <a:endParaRPr lang="ja-JP" altLang="en-US" sz="18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pic>
        <p:nvPicPr>
          <p:cNvPr id="4" name="Picture 7" descr="筑波大学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81662" y="530077"/>
            <a:ext cx="1783271" cy="475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サブタイトル 2">
            <a:extLst>
              <a:ext uri="{FF2B5EF4-FFF2-40B4-BE49-F238E27FC236}">
                <a16:creationId xmlns:a16="http://schemas.microsoft.com/office/drawing/2014/main" id="{E34B3662-1601-4C40-B048-2A4543E30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5169" y="3583608"/>
            <a:ext cx="8153624" cy="1285255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  <a:cs typeface="Helvetica Neue" panose="02000503000000020004" pitchFamily="2" charset="0"/>
              </a:rPr>
              <a:t>2020</a:t>
            </a:r>
            <a:r>
              <a:rPr lang="ja-JP" altLang="en-US">
                <a:latin typeface="Yu Gothic" panose="020B0400000000000000" pitchFamily="34" charset="-128"/>
                <a:ea typeface="Yu Gothic" panose="020B0400000000000000" pitchFamily="34" charset="-128"/>
                <a:cs typeface="Helvetica Neue" panose="02000503000000020004" pitchFamily="2" charset="0"/>
              </a:rPr>
              <a:t>年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  <a:cs typeface="Helvetica Neue" panose="02000503000000020004" pitchFamily="2" charset="0"/>
              </a:rPr>
              <a:t> 5</a:t>
            </a:r>
            <a:r>
              <a:rPr lang="ja-JP" altLang="en-US">
                <a:latin typeface="Yu Gothic" panose="020B0400000000000000" pitchFamily="34" charset="-128"/>
                <a:ea typeface="Yu Gothic" panose="020B0400000000000000" pitchFamily="34" charset="-128"/>
                <a:cs typeface="Helvetica Neue" panose="02000503000000020004" pitchFamily="2" charset="0"/>
              </a:rPr>
              <a:t>月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  <a:cs typeface="Helvetica Neue" panose="02000503000000020004" pitchFamily="2" charset="0"/>
              </a:rPr>
              <a:t>13</a:t>
            </a:r>
            <a:r>
              <a:rPr lang="ja-JP" altLang="en-US">
                <a:latin typeface="Yu Gothic" panose="020B0400000000000000" pitchFamily="34" charset="-128"/>
                <a:ea typeface="Yu Gothic" panose="020B0400000000000000" pitchFamily="34" charset="-128"/>
                <a:cs typeface="Helvetica Neue" panose="02000503000000020004" pitchFamily="2" charset="0"/>
              </a:rPr>
              <a:t>日</a:t>
            </a:r>
            <a:endParaRPr lang="en-US" altLang="ja-JP" dirty="0">
              <a:latin typeface="Yu Gothic" panose="020B0400000000000000" pitchFamily="34" charset="-128"/>
              <a:ea typeface="Yu Gothic" panose="020B0400000000000000" pitchFamily="34" charset="-128"/>
              <a:cs typeface="Helvetica Neue" panose="02000503000000020004" pitchFamily="2" charset="0"/>
            </a:endParaRPr>
          </a:p>
          <a:p>
            <a:pPr algn="r"/>
            <a:r>
              <a:rPr lang="ja-JP" altLang="en-US">
                <a:latin typeface="Yu Gothic" panose="020B0400000000000000" pitchFamily="34" charset="-128"/>
                <a:ea typeface="Yu Gothic" panose="020B0400000000000000" pitchFamily="34" charset="-128"/>
                <a:cs typeface="Helvetica Neue" panose="02000503000000020004" pitchFamily="2" charset="0"/>
              </a:rPr>
              <a:t>筑波大学　システム情報系</a:t>
            </a:r>
            <a:endParaRPr lang="en-US" altLang="ja-JP" dirty="0">
              <a:latin typeface="Yu Gothic" panose="020B0400000000000000" pitchFamily="34" charset="-128"/>
              <a:ea typeface="Yu Gothic" panose="020B0400000000000000" pitchFamily="34" charset="-128"/>
              <a:cs typeface="Helvetica Neue" panose="02000503000000020004" pitchFamily="2" charset="0"/>
            </a:endParaRPr>
          </a:p>
          <a:p>
            <a:pPr algn="r"/>
            <a:r>
              <a:rPr lang="ja-JP" altLang="en-US">
                <a:latin typeface="Yu Gothic" panose="020B0400000000000000" pitchFamily="34" charset="-128"/>
                <a:ea typeface="Yu Gothic" panose="020B0400000000000000" pitchFamily="34" charset="-128"/>
                <a:cs typeface="Helvetica Neue" panose="02000503000000020004" pitchFamily="2" charset="0"/>
              </a:rPr>
              <a:t>助教　佐野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  <a:cs typeface="Helvetica Neue" panose="02000503000000020004" pitchFamily="2" charset="0"/>
              </a:rPr>
              <a:t> </a:t>
            </a:r>
            <a:r>
              <a:rPr lang="ja-JP" altLang="en-US">
                <a:latin typeface="Yu Gothic" panose="020B0400000000000000" pitchFamily="34" charset="-128"/>
                <a:ea typeface="Yu Gothic" panose="020B0400000000000000" pitchFamily="34" charset="-128"/>
                <a:cs typeface="Helvetica Neue" panose="02000503000000020004" pitchFamily="2" charset="0"/>
              </a:rPr>
              <a:t>幸恵</a:t>
            </a:r>
            <a:endParaRPr lang="en-US" altLang="ja-JP" baseline="30000" dirty="0">
              <a:latin typeface="Yu Gothic" panose="020B0400000000000000" pitchFamily="34" charset="-128"/>
              <a:ea typeface="Yu Gothic" panose="020B0400000000000000" pitchFamily="34" charset="-128"/>
              <a:cs typeface="Helvetica Neue" panose="02000503000000020004" pitchFamily="2" charset="0"/>
            </a:endParaRPr>
          </a:p>
          <a:p>
            <a:pPr algn="r"/>
            <a:r>
              <a:rPr lang="en-US" altLang="ja-JP" baseline="30000" dirty="0">
                <a:latin typeface="Yu Gothic" panose="020B0400000000000000" pitchFamily="34" charset="-128"/>
                <a:ea typeface="Yu Gothic" panose="020B0400000000000000" pitchFamily="34" charset="-128"/>
                <a:cs typeface="Helvetica Neue" panose="02000503000000020004" pitchFamily="2" charset="0"/>
              </a:rPr>
              <a:t>SANO Yukie</a:t>
            </a:r>
            <a:endParaRPr lang="en-US" altLang="ja-JP" dirty="0">
              <a:latin typeface="Yu Gothic" panose="020B0400000000000000" pitchFamily="34" charset="-128"/>
              <a:ea typeface="Yu Gothic" panose="020B0400000000000000" pitchFamily="34" charset="-128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676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コンテンツ プレースホルダー 19">
            <a:extLst>
              <a:ext uri="{FF2B5EF4-FFF2-40B4-BE49-F238E27FC236}">
                <a16:creationId xmlns:a16="http://schemas.microsoft.com/office/drawing/2014/main" id="{AFE365ED-1FAF-2646-AAD1-2F3201F8271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438" y="2693209"/>
            <a:ext cx="4259262" cy="3441670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2E69829-71E5-DE42-A515-2C8278E9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Emotion of a day – surrounding </a:t>
            </a:r>
            <a:r>
              <a:rPr lang="en-US" altLang="ja-JP" dirty="0">
                <a:solidFill>
                  <a:schemeClr val="tx1"/>
                </a:solidFill>
              </a:rPr>
              <a:t>holidays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3D35D0E-3806-7B4B-B79F-9472C1C11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1468058"/>
            <a:ext cx="4259580" cy="639762"/>
          </a:xfrm>
        </p:spPr>
        <p:txBody>
          <a:bodyPr>
            <a:normAutofit fontScale="92500" lnSpcReduction="20000"/>
          </a:bodyPr>
          <a:lstStyle/>
          <a:p>
            <a:r>
              <a:rPr lang="en-US" altLang="ja-JP" dirty="0"/>
              <a:t>24</a:t>
            </a:r>
            <a:r>
              <a:rPr lang="en-US" altLang="ja-JP" baseline="30000" dirty="0"/>
              <a:t>th</a:t>
            </a:r>
            <a:r>
              <a:rPr lang="en-US" altLang="ja-JP" dirty="0"/>
              <a:t> April to 8</a:t>
            </a:r>
            <a:r>
              <a:rPr lang="en-US" altLang="ja-JP" baseline="30000" dirty="0"/>
              <a:t>th</a:t>
            </a:r>
            <a:r>
              <a:rPr lang="en-US" altLang="ja-JP" dirty="0"/>
              <a:t> May</a:t>
            </a:r>
          </a:p>
          <a:p>
            <a:r>
              <a:rPr kumimoji="1" lang="en-US" altLang="ja-JP" dirty="0"/>
              <a:t>(During the holidays)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FB20172-59E5-CB46-9B4F-3FB0BFCD5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10</a:t>
            </a:fld>
            <a:endParaRPr lang="uk-UA"/>
          </a:p>
        </p:txBody>
      </p:sp>
      <p:pic>
        <p:nvPicPr>
          <p:cNvPr id="25" name="コンテンツ プレースホルダー 24">
            <a:extLst>
              <a:ext uri="{FF2B5EF4-FFF2-40B4-BE49-F238E27FC236}">
                <a16:creationId xmlns:a16="http://schemas.microsoft.com/office/drawing/2014/main" id="{F12E8127-6427-0E4C-8ACF-27199D33B3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2693208"/>
            <a:ext cx="4259263" cy="3441671"/>
          </a:xfrm>
        </p:spPr>
      </p:pic>
      <p:sp>
        <p:nvSpPr>
          <p:cNvPr id="13" name="テキスト プレースホルダー 4">
            <a:extLst>
              <a:ext uri="{FF2B5EF4-FFF2-40B4-BE49-F238E27FC236}">
                <a16:creationId xmlns:a16="http://schemas.microsoft.com/office/drawing/2014/main" id="{C24B6E6D-99A3-564A-929B-B3E2E42E50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51120" y="1468058"/>
            <a:ext cx="4259580" cy="639762"/>
          </a:xfrm>
        </p:spPr>
        <p:txBody>
          <a:bodyPr>
            <a:normAutofit fontScale="92500" lnSpcReduction="20000"/>
          </a:bodyPr>
          <a:lstStyle/>
          <a:p>
            <a:r>
              <a:rPr lang="en-US" altLang="ja-JP" dirty="0"/>
              <a:t>7</a:t>
            </a:r>
            <a:r>
              <a:rPr lang="en-US" altLang="ja-JP" baseline="30000" dirty="0"/>
              <a:t>th</a:t>
            </a:r>
            <a:r>
              <a:rPr lang="en-US" altLang="ja-JP" dirty="0"/>
              <a:t> May</a:t>
            </a:r>
          </a:p>
          <a:p>
            <a:r>
              <a:rPr lang="en-US" altLang="ja-JP" dirty="0"/>
              <a:t>(After the holidays)</a:t>
            </a:r>
            <a:endParaRPr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2F2AA285-53C8-454B-8121-5738BFD7DD5F}"/>
              </a:ext>
            </a:extLst>
          </p:cNvPr>
          <p:cNvSpPr/>
          <p:nvPr/>
        </p:nvSpPr>
        <p:spPr>
          <a:xfrm rot="19967864">
            <a:off x="5448922" y="4850290"/>
            <a:ext cx="1106113" cy="568808"/>
          </a:xfrm>
          <a:prstGeom prst="ellipse">
            <a:avLst/>
          </a:prstGeom>
          <a:noFill/>
          <a:ln>
            <a:solidFill>
              <a:schemeClr val="tx1">
                <a:alpha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B64246E-0225-5743-9B6D-5BD2D7615FF7}"/>
              </a:ext>
            </a:extLst>
          </p:cNvPr>
          <p:cNvSpPr/>
          <p:nvPr/>
        </p:nvSpPr>
        <p:spPr>
          <a:xfrm rot="19967864">
            <a:off x="8080118" y="3425921"/>
            <a:ext cx="1106113" cy="568808"/>
          </a:xfrm>
          <a:prstGeom prst="ellipse">
            <a:avLst/>
          </a:prstGeom>
          <a:noFill/>
          <a:ln>
            <a:solidFill>
              <a:schemeClr val="tx1">
                <a:alpha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Shape 246">
            <a:extLst>
              <a:ext uri="{FF2B5EF4-FFF2-40B4-BE49-F238E27FC236}">
                <a16:creationId xmlns:a16="http://schemas.microsoft.com/office/drawing/2014/main" id="{EDB61F09-397D-E04C-B536-624879B6AD4B}"/>
              </a:ext>
            </a:extLst>
          </p:cNvPr>
          <p:cNvSpPr/>
          <p:nvPr/>
        </p:nvSpPr>
        <p:spPr>
          <a:xfrm>
            <a:off x="375995" y="3313905"/>
            <a:ext cx="118624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2000" b="1">
                <a:solidFill>
                  <a:srgbClr val="94219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ja-JP" sz="1800" b="0" i="1" dirty="0">
                <a:solidFill>
                  <a:srgbClr val="00B0F0"/>
                </a:solidFill>
                <a:latin typeface="+mn-lt"/>
                <a:ea typeface="メイリオ"/>
                <a:cs typeface="メイリオ"/>
              </a:rPr>
              <a:t>Confusion</a:t>
            </a:r>
            <a:endParaRPr sz="1800" b="0" i="1" dirty="0">
              <a:solidFill>
                <a:srgbClr val="00B0F0"/>
              </a:solidFill>
              <a:latin typeface="+mn-lt"/>
              <a:ea typeface="メイリオ"/>
              <a:cs typeface="メイリオ"/>
            </a:endParaRPr>
          </a:p>
        </p:txBody>
      </p:sp>
      <p:sp>
        <p:nvSpPr>
          <p:cNvPr id="31" name="Shape 246">
            <a:extLst>
              <a:ext uri="{FF2B5EF4-FFF2-40B4-BE49-F238E27FC236}">
                <a16:creationId xmlns:a16="http://schemas.microsoft.com/office/drawing/2014/main" id="{54C76653-C4F1-9A4A-9ED9-E710068D7BFE}"/>
              </a:ext>
            </a:extLst>
          </p:cNvPr>
          <p:cNvSpPr/>
          <p:nvPr/>
        </p:nvSpPr>
        <p:spPr>
          <a:xfrm>
            <a:off x="556505" y="4914366"/>
            <a:ext cx="99800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2000" b="1">
                <a:solidFill>
                  <a:srgbClr val="94219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ja-JP" sz="1800" i="1" dirty="0">
                <a:solidFill>
                  <a:srgbClr val="0000FF"/>
                </a:solidFill>
                <a:latin typeface="+mn-lt"/>
                <a:ea typeface="メイリオ"/>
                <a:cs typeface="メイリオ"/>
              </a:rPr>
              <a:t>Fatigue</a:t>
            </a:r>
            <a:endParaRPr sz="1800" i="1" dirty="0">
              <a:solidFill>
                <a:srgbClr val="0000FF"/>
              </a:solidFill>
              <a:latin typeface="+mn-lt"/>
              <a:ea typeface="メイリオ"/>
              <a:cs typeface="メイリオ"/>
            </a:endParaRPr>
          </a:p>
        </p:txBody>
      </p:sp>
      <p:sp>
        <p:nvSpPr>
          <p:cNvPr id="32" name="Shape 246">
            <a:extLst>
              <a:ext uri="{FF2B5EF4-FFF2-40B4-BE49-F238E27FC236}">
                <a16:creationId xmlns:a16="http://schemas.microsoft.com/office/drawing/2014/main" id="{22A216EE-9C2E-B840-A7A0-970BFD74A74D}"/>
              </a:ext>
            </a:extLst>
          </p:cNvPr>
          <p:cNvSpPr/>
          <p:nvPr/>
        </p:nvSpPr>
        <p:spPr>
          <a:xfrm>
            <a:off x="2300894" y="6082526"/>
            <a:ext cx="64807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2000" b="1">
                <a:solidFill>
                  <a:srgbClr val="94219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ja-JP" sz="1800" i="1" dirty="0">
                <a:solidFill>
                  <a:srgbClr val="FF00FF"/>
                </a:solidFill>
                <a:latin typeface="+mn-lt"/>
                <a:ea typeface="メイリオ"/>
                <a:cs typeface="メイリオ"/>
              </a:rPr>
              <a:t>Vigor</a:t>
            </a:r>
            <a:endParaRPr sz="1800" i="1" dirty="0">
              <a:solidFill>
                <a:srgbClr val="FF00FF"/>
              </a:solidFill>
              <a:latin typeface="+mn-lt"/>
              <a:ea typeface="メイリオ"/>
              <a:cs typeface="メイリオ"/>
            </a:endParaRPr>
          </a:p>
        </p:txBody>
      </p:sp>
      <p:sp>
        <p:nvSpPr>
          <p:cNvPr id="33" name="Shape 246">
            <a:extLst>
              <a:ext uri="{FF2B5EF4-FFF2-40B4-BE49-F238E27FC236}">
                <a16:creationId xmlns:a16="http://schemas.microsoft.com/office/drawing/2014/main" id="{595E5572-A3E6-D448-B48E-0E4A610753AF}"/>
              </a:ext>
            </a:extLst>
          </p:cNvPr>
          <p:cNvSpPr/>
          <p:nvPr/>
        </p:nvSpPr>
        <p:spPr>
          <a:xfrm>
            <a:off x="3611722" y="4914367"/>
            <a:ext cx="95479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2000" b="1">
                <a:solidFill>
                  <a:srgbClr val="94219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ja-JP" sz="1800" i="1" dirty="0">
                <a:solidFill>
                  <a:srgbClr val="FF0000"/>
                </a:solidFill>
                <a:latin typeface="+mn-lt"/>
                <a:ea typeface="メイリオ"/>
                <a:cs typeface="メイリオ"/>
              </a:rPr>
              <a:t>Anger</a:t>
            </a:r>
            <a:endParaRPr sz="1800" i="1" dirty="0">
              <a:solidFill>
                <a:srgbClr val="FF0000"/>
              </a:solidFill>
              <a:latin typeface="+mn-lt"/>
              <a:ea typeface="メイリオ"/>
              <a:cs typeface="メイリオ"/>
            </a:endParaRPr>
          </a:p>
        </p:txBody>
      </p:sp>
      <p:sp>
        <p:nvSpPr>
          <p:cNvPr id="34" name="Shape 246">
            <a:extLst>
              <a:ext uri="{FF2B5EF4-FFF2-40B4-BE49-F238E27FC236}">
                <a16:creationId xmlns:a16="http://schemas.microsoft.com/office/drawing/2014/main" id="{6C7AD6DF-4D2F-DC48-BE29-417501BAC891}"/>
              </a:ext>
            </a:extLst>
          </p:cNvPr>
          <p:cNvSpPr/>
          <p:nvPr/>
        </p:nvSpPr>
        <p:spPr>
          <a:xfrm>
            <a:off x="3600291" y="3319116"/>
            <a:ext cx="133610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2000" b="1">
                <a:solidFill>
                  <a:srgbClr val="94219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800" i="1" dirty="0">
                <a:solidFill>
                  <a:srgbClr val="008000"/>
                </a:solidFill>
                <a:latin typeface="+mn-lt"/>
                <a:ea typeface="メイリオ"/>
                <a:cs typeface="メイリオ"/>
              </a:rPr>
              <a:t>Depression</a:t>
            </a:r>
            <a:endParaRPr sz="1800" i="1" dirty="0">
              <a:solidFill>
                <a:srgbClr val="008000"/>
              </a:solidFill>
              <a:latin typeface="+mn-lt"/>
              <a:ea typeface="メイリオ"/>
              <a:cs typeface="メイリオ"/>
            </a:endParaRPr>
          </a:p>
        </p:txBody>
      </p:sp>
      <p:sp>
        <p:nvSpPr>
          <p:cNvPr id="35" name="Shape 246">
            <a:extLst>
              <a:ext uri="{FF2B5EF4-FFF2-40B4-BE49-F238E27FC236}">
                <a16:creationId xmlns:a16="http://schemas.microsoft.com/office/drawing/2014/main" id="{469BDBEE-37AE-3247-BFDF-D1C1EFF082BA}"/>
              </a:ext>
            </a:extLst>
          </p:cNvPr>
          <p:cNvSpPr/>
          <p:nvPr/>
        </p:nvSpPr>
        <p:spPr>
          <a:xfrm>
            <a:off x="1976858" y="2465987"/>
            <a:ext cx="129614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2000" b="1">
                <a:solidFill>
                  <a:srgbClr val="94219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ja-JP" sz="1800" i="1" dirty="0">
                <a:solidFill>
                  <a:srgbClr val="FF8000"/>
                </a:solidFill>
                <a:latin typeface="+mn-lt"/>
                <a:ea typeface="メイリオ"/>
                <a:cs typeface="メイリオ"/>
              </a:rPr>
              <a:t>Tension</a:t>
            </a:r>
            <a:endParaRPr sz="1800" i="1" dirty="0">
              <a:solidFill>
                <a:srgbClr val="FF8000"/>
              </a:solidFill>
              <a:latin typeface="+mn-lt"/>
              <a:ea typeface="メイリオ"/>
              <a:cs typeface="メイリオ"/>
            </a:endParaRPr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937B9006-DAD9-1441-A520-38D6CCF67C25}"/>
              </a:ext>
            </a:extLst>
          </p:cNvPr>
          <p:cNvSpPr/>
          <p:nvPr/>
        </p:nvSpPr>
        <p:spPr>
          <a:xfrm rot="5400000">
            <a:off x="1826599" y="2982491"/>
            <a:ext cx="1596664" cy="568808"/>
          </a:xfrm>
          <a:prstGeom prst="ellipse">
            <a:avLst/>
          </a:prstGeom>
          <a:noFill/>
          <a:ln>
            <a:solidFill>
              <a:schemeClr val="tx1">
                <a:alpha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Shape 246">
            <a:extLst>
              <a:ext uri="{FF2B5EF4-FFF2-40B4-BE49-F238E27FC236}">
                <a16:creationId xmlns:a16="http://schemas.microsoft.com/office/drawing/2014/main" id="{6BA0AB83-F24C-714A-9FB9-1E6B26365B56}"/>
              </a:ext>
            </a:extLst>
          </p:cNvPr>
          <p:cNvSpPr/>
          <p:nvPr/>
        </p:nvSpPr>
        <p:spPr>
          <a:xfrm>
            <a:off x="5006179" y="3313905"/>
            <a:ext cx="118624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2000" b="1">
                <a:solidFill>
                  <a:srgbClr val="94219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ja-JP" sz="1800" b="0" i="1" dirty="0">
                <a:solidFill>
                  <a:srgbClr val="00B0F0"/>
                </a:solidFill>
                <a:latin typeface="+mn-lt"/>
                <a:ea typeface="メイリオ"/>
                <a:cs typeface="メイリオ"/>
              </a:rPr>
              <a:t>Confusion</a:t>
            </a:r>
            <a:endParaRPr sz="1800" b="0" i="1" dirty="0">
              <a:solidFill>
                <a:srgbClr val="00B0F0"/>
              </a:solidFill>
              <a:latin typeface="+mn-lt"/>
              <a:ea typeface="メイリオ"/>
              <a:cs typeface="メイリオ"/>
            </a:endParaRPr>
          </a:p>
        </p:txBody>
      </p:sp>
      <p:sp>
        <p:nvSpPr>
          <p:cNvPr id="38" name="Shape 246">
            <a:extLst>
              <a:ext uri="{FF2B5EF4-FFF2-40B4-BE49-F238E27FC236}">
                <a16:creationId xmlns:a16="http://schemas.microsoft.com/office/drawing/2014/main" id="{64AC0C9B-24D0-6243-AAB0-741A8CCEBB0A}"/>
              </a:ext>
            </a:extLst>
          </p:cNvPr>
          <p:cNvSpPr/>
          <p:nvPr/>
        </p:nvSpPr>
        <p:spPr>
          <a:xfrm>
            <a:off x="5186689" y="4914366"/>
            <a:ext cx="99800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2000" b="1">
                <a:solidFill>
                  <a:srgbClr val="94219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ja-JP" sz="1800" i="1" dirty="0">
                <a:solidFill>
                  <a:srgbClr val="0000FF"/>
                </a:solidFill>
                <a:latin typeface="+mn-lt"/>
                <a:ea typeface="メイリオ"/>
                <a:cs typeface="メイリオ"/>
              </a:rPr>
              <a:t>Fatigue</a:t>
            </a:r>
            <a:endParaRPr sz="1800" i="1" dirty="0">
              <a:solidFill>
                <a:srgbClr val="0000FF"/>
              </a:solidFill>
              <a:latin typeface="+mn-lt"/>
              <a:ea typeface="メイリオ"/>
              <a:cs typeface="メイリオ"/>
            </a:endParaRPr>
          </a:p>
        </p:txBody>
      </p:sp>
      <p:sp>
        <p:nvSpPr>
          <p:cNvPr id="39" name="Shape 246">
            <a:extLst>
              <a:ext uri="{FF2B5EF4-FFF2-40B4-BE49-F238E27FC236}">
                <a16:creationId xmlns:a16="http://schemas.microsoft.com/office/drawing/2014/main" id="{C7F81640-AE31-FF4B-BCA1-A0E600684333}"/>
              </a:ext>
            </a:extLst>
          </p:cNvPr>
          <p:cNvSpPr/>
          <p:nvPr/>
        </p:nvSpPr>
        <p:spPr>
          <a:xfrm>
            <a:off x="6931078" y="6082526"/>
            <a:ext cx="64807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2000" b="1">
                <a:solidFill>
                  <a:srgbClr val="94219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ja-JP" sz="1800" i="1" dirty="0">
                <a:solidFill>
                  <a:srgbClr val="FF00FF"/>
                </a:solidFill>
                <a:latin typeface="+mn-lt"/>
                <a:ea typeface="メイリオ"/>
                <a:cs typeface="メイリオ"/>
              </a:rPr>
              <a:t>Vigor</a:t>
            </a:r>
            <a:endParaRPr sz="1800" i="1" dirty="0">
              <a:solidFill>
                <a:srgbClr val="FF00FF"/>
              </a:solidFill>
              <a:latin typeface="+mn-lt"/>
              <a:ea typeface="メイリオ"/>
              <a:cs typeface="メイリオ"/>
            </a:endParaRPr>
          </a:p>
        </p:txBody>
      </p:sp>
      <p:sp>
        <p:nvSpPr>
          <p:cNvPr id="40" name="Shape 246">
            <a:extLst>
              <a:ext uri="{FF2B5EF4-FFF2-40B4-BE49-F238E27FC236}">
                <a16:creationId xmlns:a16="http://schemas.microsoft.com/office/drawing/2014/main" id="{6E0DEFC9-C556-6A42-9FBA-939B9935E47F}"/>
              </a:ext>
            </a:extLst>
          </p:cNvPr>
          <p:cNvSpPr/>
          <p:nvPr/>
        </p:nvSpPr>
        <p:spPr>
          <a:xfrm>
            <a:off x="8241906" y="4914367"/>
            <a:ext cx="95479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2000" b="1">
                <a:solidFill>
                  <a:srgbClr val="94219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ja-JP" sz="1800" i="1" dirty="0">
                <a:solidFill>
                  <a:srgbClr val="FF0000"/>
                </a:solidFill>
                <a:latin typeface="+mn-lt"/>
                <a:ea typeface="メイリオ"/>
                <a:cs typeface="メイリオ"/>
              </a:rPr>
              <a:t>Anger</a:t>
            </a:r>
            <a:endParaRPr sz="1800" i="1" dirty="0">
              <a:solidFill>
                <a:srgbClr val="FF0000"/>
              </a:solidFill>
              <a:latin typeface="+mn-lt"/>
              <a:ea typeface="メイリオ"/>
              <a:cs typeface="メイリオ"/>
            </a:endParaRPr>
          </a:p>
        </p:txBody>
      </p:sp>
      <p:sp>
        <p:nvSpPr>
          <p:cNvPr id="41" name="Shape 246">
            <a:extLst>
              <a:ext uri="{FF2B5EF4-FFF2-40B4-BE49-F238E27FC236}">
                <a16:creationId xmlns:a16="http://schemas.microsoft.com/office/drawing/2014/main" id="{C4152C4C-F9B2-F349-A96B-126C4A3C94AF}"/>
              </a:ext>
            </a:extLst>
          </p:cNvPr>
          <p:cNvSpPr/>
          <p:nvPr/>
        </p:nvSpPr>
        <p:spPr>
          <a:xfrm>
            <a:off x="8230475" y="3319116"/>
            <a:ext cx="133610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2000" b="1">
                <a:solidFill>
                  <a:srgbClr val="94219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800" i="1" dirty="0">
                <a:solidFill>
                  <a:srgbClr val="008000"/>
                </a:solidFill>
                <a:latin typeface="+mn-lt"/>
                <a:ea typeface="メイリオ"/>
                <a:cs typeface="メイリオ"/>
              </a:rPr>
              <a:t>Depression</a:t>
            </a:r>
            <a:endParaRPr sz="1800" i="1" dirty="0">
              <a:solidFill>
                <a:srgbClr val="008000"/>
              </a:solidFill>
              <a:latin typeface="+mn-lt"/>
              <a:ea typeface="メイリオ"/>
              <a:cs typeface="メイリオ"/>
            </a:endParaRPr>
          </a:p>
        </p:txBody>
      </p:sp>
      <p:sp>
        <p:nvSpPr>
          <p:cNvPr id="42" name="Shape 246">
            <a:extLst>
              <a:ext uri="{FF2B5EF4-FFF2-40B4-BE49-F238E27FC236}">
                <a16:creationId xmlns:a16="http://schemas.microsoft.com/office/drawing/2014/main" id="{A57B35B2-455B-4443-B394-20C865316A59}"/>
              </a:ext>
            </a:extLst>
          </p:cNvPr>
          <p:cNvSpPr/>
          <p:nvPr/>
        </p:nvSpPr>
        <p:spPr>
          <a:xfrm>
            <a:off x="6607042" y="2465987"/>
            <a:ext cx="129614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2000" b="1">
                <a:solidFill>
                  <a:srgbClr val="94219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ja-JP" sz="1800" i="1" dirty="0">
                <a:solidFill>
                  <a:srgbClr val="FF8000"/>
                </a:solidFill>
                <a:latin typeface="+mn-lt"/>
                <a:ea typeface="メイリオ"/>
                <a:cs typeface="メイリオ"/>
              </a:rPr>
              <a:t>Tension</a:t>
            </a:r>
            <a:endParaRPr sz="1800" i="1" dirty="0">
              <a:solidFill>
                <a:srgbClr val="FF8000"/>
              </a:solidFill>
              <a:latin typeface="+mn-lt"/>
              <a:ea typeface="メイリオ"/>
              <a:cs typeface="メイリオ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3DE61D-18AE-0B4E-97D7-B2A13C77C41D}"/>
              </a:ext>
            </a:extLst>
          </p:cNvPr>
          <p:cNvSpPr txBox="1"/>
          <p:nvPr/>
        </p:nvSpPr>
        <p:spPr>
          <a:xfrm>
            <a:off x="1847313" y="1979433"/>
            <a:ext cx="1555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low </a:t>
            </a:r>
            <a:r>
              <a:rPr kumimoji="1" lang="en-US" altLang="ja-JP" sz="2000" i="1" dirty="0">
                <a:solidFill>
                  <a:srgbClr val="FF8000"/>
                </a:solidFill>
              </a:rPr>
              <a:t>Tension</a:t>
            </a:r>
            <a:endParaRPr kumimoji="1" lang="ja-JP" altLang="en-US" sz="2000" i="1">
              <a:solidFill>
                <a:srgbClr val="FF8000"/>
              </a:solidFill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00C6FF8-CE9B-A943-932B-26AF1541B8EA}"/>
              </a:ext>
            </a:extLst>
          </p:cNvPr>
          <p:cNvSpPr txBox="1"/>
          <p:nvPr/>
        </p:nvSpPr>
        <p:spPr>
          <a:xfrm>
            <a:off x="5783937" y="2033356"/>
            <a:ext cx="3207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high</a:t>
            </a:r>
            <a:r>
              <a:rPr kumimoji="1" lang="en-US" altLang="ja-JP" sz="2000" i="1" dirty="0">
                <a:solidFill>
                  <a:srgbClr val="FF8000"/>
                </a:solidFill>
              </a:rPr>
              <a:t> </a:t>
            </a:r>
            <a:r>
              <a:rPr kumimoji="1" lang="en-US" altLang="ja-JP" sz="2000" i="1" dirty="0">
                <a:solidFill>
                  <a:srgbClr val="00B050"/>
                </a:solidFill>
              </a:rPr>
              <a:t>Depression</a:t>
            </a:r>
            <a:r>
              <a:rPr kumimoji="1" lang="en-US" altLang="ja-JP" sz="2000" i="1" dirty="0">
                <a:solidFill>
                  <a:srgbClr val="FF8000"/>
                </a:solidFill>
              </a:rPr>
              <a:t> </a:t>
            </a:r>
            <a:r>
              <a:rPr kumimoji="1" lang="en-US" altLang="ja-JP" sz="2000" dirty="0">
                <a:solidFill>
                  <a:schemeClr val="tx1"/>
                </a:solidFill>
              </a:rPr>
              <a:t>&amp;</a:t>
            </a:r>
            <a:r>
              <a:rPr kumimoji="1" lang="en-US" altLang="ja-JP" sz="2000" i="1" dirty="0">
                <a:solidFill>
                  <a:srgbClr val="FF8000"/>
                </a:solidFill>
              </a:rPr>
              <a:t> </a:t>
            </a:r>
            <a:r>
              <a:rPr kumimoji="1" lang="en-US" altLang="ja-JP" sz="2000" i="1" dirty="0">
                <a:solidFill>
                  <a:srgbClr val="0432FF"/>
                </a:solidFill>
              </a:rPr>
              <a:t>Fatigue</a:t>
            </a:r>
            <a:endParaRPr kumimoji="1" lang="ja-JP" altLang="en-US" sz="2000" i="1">
              <a:solidFill>
                <a:srgbClr val="0432FF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569F1EA-3239-B64C-8414-6425C69E8030}"/>
              </a:ext>
            </a:extLst>
          </p:cNvPr>
          <p:cNvSpPr txBox="1"/>
          <p:nvPr/>
        </p:nvSpPr>
        <p:spPr>
          <a:xfrm>
            <a:off x="551834" y="2580581"/>
            <a:ext cx="790602" cy="576491"/>
          </a:xfrm>
          <a:prstGeom prst="rect">
            <a:avLst/>
          </a:prstGeom>
          <a:noFill/>
          <a:ln w="57150">
            <a:solidFill>
              <a:srgbClr val="FF8000"/>
            </a:solidFill>
          </a:ln>
        </p:spPr>
        <p:txBody>
          <a:bodyPr wrap="squar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1BC2BC-4873-774E-BBA6-CC36A785131E}"/>
              </a:ext>
            </a:extLst>
          </p:cNvPr>
          <p:cNvSpPr txBox="1"/>
          <p:nvPr/>
        </p:nvSpPr>
        <p:spPr>
          <a:xfrm>
            <a:off x="273897" y="224546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>
                <a:latin typeface="Meiryo" panose="020B0604030504040204" pitchFamily="34" charset="-128"/>
                <a:ea typeface="Meiryo" panose="020B0604030504040204" pitchFamily="34" charset="-128"/>
              </a:rPr>
              <a:t>日付に注目</a:t>
            </a:r>
          </a:p>
        </p:txBody>
      </p:sp>
    </p:spTree>
    <p:extLst>
      <p:ext uri="{BB962C8B-B14F-4D97-AF65-F5344CB8AC3E}">
        <p14:creationId xmlns:p14="http://schemas.microsoft.com/office/powerpoint/2010/main" val="521988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6424"/>
            <a:ext cx="9906000" cy="415412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Emotion peaks around the earthquake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95300" y="1426580"/>
            <a:ext cx="8915400" cy="4876800"/>
          </a:xfrm>
        </p:spPr>
        <p:txBody>
          <a:bodyPr/>
          <a:lstStyle/>
          <a:p>
            <a:r>
              <a:rPr lang="en" altLang="ja-JP" dirty="0"/>
              <a:t>The Great East Japan Earthquake: Emotional peak shifts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8" name="Shape 246">
            <a:extLst>
              <a:ext uri="{FF2B5EF4-FFF2-40B4-BE49-F238E27FC236}">
                <a16:creationId xmlns:a16="http://schemas.microsoft.com/office/drawing/2014/main" id="{B6A87DB0-86C2-6F43-AB99-1DA019AA1CDD}"/>
              </a:ext>
            </a:extLst>
          </p:cNvPr>
          <p:cNvSpPr/>
          <p:nvPr/>
        </p:nvSpPr>
        <p:spPr>
          <a:xfrm>
            <a:off x="3154956" y="2007726"/>
            <a:ext cx="589631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2000" b="1">
                <a:solidFill>
                  <a:srgbClr val="94219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ja-JP" sz="2400" i="1" dirty="0">
                <a:solidFill>
                  <a:srgbClr val="FF8000"/>
                </a:solidFill>
                <a:latin typeface="+mj-lt"/>
                <a:ea typeface="メイリオ"/>
                <a:cs typeface="メイリオ"/>
              </a:rPr>
              <a:t>Tension</a:t>
            </a:r>
            <a:r>
              <a:rPr lang="en-US" altLang="ja-JP" sz="1800" dirty="0">
                <a:solidFill>
                  <a:schemeClr val="tx1"/>
                </a:solidFill>
                <a:latin typeface="+mj-lt"/>
                <a:ea typeface="メイリオ"/>
                <a:cs typeface="メイリオ"/>
              </a:rPr>
              <a:t> </a:t>
            </a:r>
            <a:r>
              <a:rPr lang="en-US" altLang="ja-JP" sz="1600" dirty="0">
                <a:solidFill>
                  <a:schemeClr val="tx1"/>
                </a:solidFill>
                <a:latin typeface="+mj-lt"/>
                <a:ea typeface="メイリオ"/>
                <a:cs typeface="メイリオ"/>
              </a:rPr>
              <a:t>peaks </a:t>
            </a:r>
            <a:r>
              <a:rPr lang="en-US" altLang="ja-JP" sz="2400" dirty="0">
                <a:solidFill>
                  <a:srgbClr val="FF8000"/>
                </a:solidFill>
                <a:latin typeface="+mj-lt"/>
                <a:ea typeface="メイリオ"/>
                <a:cs typeface="メイリオ"/>
              </a:rPr>
              <a:t>1 </a:t>
            </a:r>
            <a:r>
              <a:rPr lang="en-US" altLang="ja-JP" sz="1600" dirty="0">
                <a:solidFill>
                  <a:schemeClr val="tx1"/>
                </a:solidFill>
                <a:latin typeface="+mj-lt"/>
                <a:ea typeface="メイリオ"/>
                <a:cs typeface="メイリオ"/>
              </a:rPr>
              <a:t>day after the earthquake</a:t>
            </a:r>
            <a:endParaRPr sz="1400" dirty="0">
              <a:solidFill>
                <a:schemeClr val="tx1"/>
              </a:solidFill>
              <a:latin typeface="+mj-lt"/>
              <a:ea typeface="メイリオ"/>
              <a:cs typeface="メイリオ"/>
            </a:endParaRP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6F08FD73-C836-AC40-87CA-41BB26A7D2FB}"/>
              </a:ext>
            </a:extLst>
          </p:cNvPr>
          <p:cNvSpPr/>
          <p:nvPr/>
        </p:nvSpPr>
        <p:spPr>
          <a:xfrm rot="16200000">
            <a:off x="2873830" y="5766957"/>
            <a:ext cx="1045028" cy="76002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5D1D926-5F03-0F49-9E81-4FDBA14A0334}"/>
              </a:ext>
            </a:extLst>
          </p:cNvPr>
          <p:cNvSpPr txBox="1"/>
          <p:nvPr/>
        </p:nvSpPr>
        <p:spPr>
          <a:xfrm>
            <a:off x="2278089" y="6215731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>
                <a:solidFill>
                  <a:schemeClr val="tx1"/>
                </a:solidFill>
                <a:latin typeface="+mj-lt"/>
                <a:ea typeface="Meiryo" panose="020B0604030504040204" pitchFamily="34" charset="-128"/>
              </a:rPr>
              <a:t>The earthquake day</a:t>
            </a:r>
            <a:endParaRPr kumimoji="1" lang="ja-JP" altLang="en-US" sz="1800">
              <a:solidFill>
                <a:schemeClr val="tx1"/>
              </a:solidFill>
              <a:latin typeface="+mj-lt"/>
              <a:ea typeface="Meiryo" panose="020B0604030504040204" pitchFamily="34" charset="-128"/>
            </a:endParaRPr>
          </a:p>
        </p:txBody>
      </p:sp>
      <p:sp>
        <p:nvSpPr>
          <p:cNvPr id="11" name="Shape 246">
            <a:extLst>
              <a:ext uri="{FF2B5EF4-FFF2-40B4-BE49-F238E27FC236}">
                <a16:creationId xmlns:a16="http://schemas.microsoft.com/office/drawing/2014/main" id="{30EAF7B8-1321-8B43-AC73-690A5B63F2BB}"/>
              </a:ext>
            </a:extLst>
          </p:cNvPr>
          <p:cNvSpPr/>
          <p:nvPr/>
        </p:nvSpPr>
        <p:spPr>
          <a:xfrm>
            <a:off x="3553123" y="2897118"/>
            <a:ext cx="589631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2000" b="1">
                <a:solidFill>
                  <a:srgbClr val="94219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ja-JP" sz="2400" i="1" dirty="0">
                <a:solidFill>
                  <a:srgbClr val="00B050"/>
                </a:solidFill>
                <a:latin typeface="+mj-lt"/>
                <a:ea typeface="メイリオ"/>
                <a:cs typeface="メイリオ"/>
              </a:rPr>
              <a:t>Depression</a:t>
            </a:r>
            <a:r>
              <a:rPr lang="en-US" altLang="ja-JP" sz="1800" dirty="0">
                <a:solidFill>
                  <a:schemeClr val="tx1"/>
                </a:solidFill>
                <a:latin typeface="+mj-lt"/>
                <a:ea typeface="メイリオ"/>
                <a:cs typeface="メイリオ"/>
              </a:rPr>
              <a:t> </a:t>
            </a:r>
            <a:r>
              <a:rPr lang="en-US" altLang="ja-JP" sz="1600" dirty="0">
                <a:solidFill>
                  <a:schemeClr val="tx1"/>
                </a:solidFill>
                <a:latin typeface="+mj-lt"/>
                <a:ea typeface="メイリオ"/>
                <a:cs typeface="メイリオ"/>
              </a:rPr>
              <a:t>peaks</a:t>
            </a:r>
            <a:r>
              <a:rPr lang="en-US" altLang="ja-JP" sz="1800" dirty="0">
                <a:solidFill>
                  <a:schemeClr val="tx1"/>
                </a:solidFill>
                <a:latin typeface="+mj-lt"/>
                <a:ea typeface="メイリオ"/>
                <a:cs typeface="メイリオ"/>
              </a:rPr>
              <a:t> </a:t>
            </a:r>
            <a:r>
              <a:rPr lang="en-US" altLang="ja-JP" sz="2400" dirty="0">
                <a:solidFill>
                  <a:srgbClr val="00B050"/>
                </a:solidFill>
                <a:latin typeface="+mj-lt"/>
                <a:ea typeface="メイリオ"/>
                <a:cs typeface="メイリオ"/>
              </a:rPr>
              <a:t>2</a:t>
            </a:r>
            <a:r>
              <a:rPr lang="en-US" altLang="ja-JP" sz="2400" dirty="0">
                <a:solidFill>
                  <a:srgbClr val="FF8000"/>
                </a:solidFill>
                <a:latin typeface="+mj-lt"/>
                <a:ea typeface="メイリオ"/>
                <a:cs typeface="メイリオ"/>
              </a:rPr>
              <a:t> </a:t>
            </a:r>
            <a:r>
              <a:rPr lang="en-US" altLang="ja-JP" sz="1600" dirty="0">
                <a:solidFill>
                  <a:schemeClr val="tx1"/>
                </a:solidFill>
                <a:latin typeface="+mj-lt"/>
                <a:ea typeface="メイリオ"/>
                <a:cs typeface="メイリオ"/>
              </a:rPr>
              <a:t>days after the earthquake</a:t>
            </a:r>
            <a:endParaRPr sz="1600" dirty="0">
              <a:solidFill>
                <a:schemeClr val="tx1"/>
              </a:solidFill>
              <a:latin typeface="+mj-lt"/>
              <a:ea typeface="メイリオ"/>
              <a:cs typeface="メイリオ"/>
            </a:endParaRPr>
          </a:p>
        </p:txBody>
      </p:sp>
      <p:sp>
        <p:nvSpPr>
          <p:cNvPr id="12" name="Shape 246">
            <a:extLst>
              <a:ext uri="{FF2B5EF4-FFF2-40B4-BE49-F238E27FC236}">
                <a16:creationId xmlns:a16="http://schemas.microsoft.com/office/drawing/2014/main" id="{F904355B-D0C6-694E-8AA8-6F4BE12C65C5}"/>
              </a:ext>
            </a:extLst>
          </p:cNvPr>
          <p:cNvSpPr/>
          <p:nvPr/>
        </p:nvSpPr>
        <p:spPr>
          <a:xfrm>
            <a:off x="3553123" y="4365729"/>
            <a:ext cx="589631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2000" b="1">
                <a:solidFill>
                  <a:srgbClr val="94219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ja-JP" sz="2400" i="1" dirty="0">
                <a:solidFill>
                  <a:srgbClr val="00B0F0"/>
                </a:solidFill>
                <a:latin typeface="+mj-lt"/>
                <a:ea typeface="メイリオ"/>
                <a:cs typeface="メイリオ"/>
              </a:rPr>
              <a:t>Confusion</a:t>
            </a:r>
            <a:r>
              <a:rPr lang="en-US" altLang="ja-JP" sz="1800" dirty="0">
                <a:solidFill>
                  <a:srgbClr val="00B0F0"/>
                </a:solidFill>
                <a:latin typeface="+mj-lt"/>
                <a:ea typeface="メイリオ"/>
                <a:cs typeface="メイリオ"/>
              </a:rPr>
              <a:t> </a:t>
            </a:r>
            <a:r>
              <a:rPr lang="en-US" altLang="ja-JP" sz="1600" dirty="0">
                <a:solidFill>
                  <a:schemeClr val="tx1"/>
                </a:solidFill>
                <a:latin typeface="+mj-lt"/>
                <a:ea typeface="メイリオ"/>
                <a:cs typeface="メイリオ"/>
              </a:rPr>
              <a:t>peaks</a:t>
            </a:r>
            <a:r>
              <a:rPr lang="en-US" altLang="ja-JP" sz="1800" dirty="0">
                <a:solidFill>
                  <a:schemeClr val="tx1"/>
                </a:solidFill>
                <a:latin typeface="+mj-lt"/>
                <a:ea typeface="メイリオ"/>
                <a:cs typeface="メイリオ"/>
              </a:rPr>
              <a:t> </a:t>
            </a:r>
            <a:r>
              <a:rPr lang="en-US" altLang="ja-JP" sz="2400" dirty="0">
                <a:solidFill>
                  <a:srgbClr val="00B0F0"/>
                </a:solidFill>
                <a:latin typeface="+mj-lt"/>
                <a:ea typeface="メイリオ"/>
                <a:cs typeface="メイリオ"/>
              </a:rPr>
              <a:t>3</a:t>
            </a:r>
            <a:r>
              <a:rPr lang="en-US" altLang="ja-JP" sz="2400" dirty="0">
                <a:solidFill>
                  <a:srgbClr val="FF8000"/>
                </a:solidFill>
                <a:latin typeface="+mj-lt"/>
                <a:ea typeface="メイリオ"/>
                <a:cs typeface="メイリオ"/>
              </a:rPr>
              <a:t> </a:t>
            </a:r>
            <a:r>
              <a:rPr lang="en-US" altLang="ja-JP" sz="1600" dirty="0">
                <a:solidFill>
                  <a:schemeClr val="tx1"/>
                </a:solidFill>
                <a:latin typeface="+mj-lt"/>
                <a:ea typeface="メイリオ"/>
                <a:cs typeface="メイリオ"/>
              </a:rPr>
              <a:t>days after the earthquake</a:t>
            </a:r>
            <a:endParaRPr sz="1400" dirty="0">
              <a:solidFill>
                <a:schemeClr val="tx1"/>
              </a:solidFill>
              <a:latin typeface="+mj-lt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790455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 descr="ブラック, ストリート, 交通, 赤 が含まれている画像&#10;&#10;自動的に生成された説明">
            <a:extLst>
              <a:ext uri="{FF2B5EF4-FFF2-40B4-BE49-F238E27FC236}">
                <a16:creationId xmlns:a16="http://schemas.microsoft.com/office/drawing/2014/main" id="{F332297C-F96E-7F44-AD82-4F7D01E26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21" y="1174973"/>
            <a:ext cx="8786279" cy="5579289"/>
          </a:xfrm>
          <a:noFill/>
          <a:effectLst>
            <a:softEdge rad="0"/>
          </a:effectLst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ED1D89-54BB-1041-8A0D-AB6EF761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5000" y="18288"/>
            <a:ext cx="1155700" cy="32918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6CB4B4D-7CA3-9044-876B-883B54F8677D}" type="slidenum">
              <a:rPr lang="uk-UA" smtClean="0"/>
              <a:pPr>
                <a:spcAft>
                  <a:spcPts val="600"/>
                </a:spcAft>
              </a:pPr>
              <a:t>12</a:t>
            </a:fld>
            <a:endParaRPr lang="uk-UA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0FA02A92-3CDF-3B49-909C-FAEC15B5A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51" y="382885"/>
            <a:ext cx="9143999" cy="792088"/>
          </a:xfrm>
        </p:spPr>
        <p:txBody>
          <a:bodyPr>
            <a:noAutofit/>
          </a:bodyPr>
          <a:lstStyle/>
          <a:p>
            <a:r>
              <a:rPr lang="ja-JP" altLang="en-US"/>
              <a:t>研究トピック｜概観</a:t>
            </a:r>
            <a:endParaRPr lang="ja-JP" altLang="en-US" dirty="0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255CB275-FBF4-E44F-BB28-0C022946BC47}"/>
              </a:ext>
            </a:extLst>
          </p:cNvPr>
          <p:cNvSpPr/>
          <p:nvPr/>
        </p:nvSpPr>
        <p:spPr>
          <a:xfrm>
            <a:off x="2925604" y="1053935"/>
            <a:ext cx="3639292" cy="2375065"/>
          </a:xfrm>
          <a:prstGeom prst="round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55E8A445-206E-8A4A-9143-357E2A90CDCB}"/>
              </a:ext>
            </a:extLst>
          </p:cNvPr>
          <p:cNvSpPr/>
          <p:nvPr/>
        </p:nvSpPr>
        <p:spPr>
          <a:xfrm>
            <a:off x="3785775" y="1805224"/>
            <a:ext cx="1800200" cy="648072"/>
          </a:xfrm>
          <a:prstGeom prst="roundRect">
            <a:avLst/>
          </a:prstGeom>
          <a:solidFill>
            <a:schemeClr val="bg1"/>
          </a:solidFill>
          <a:ln>
            <a:solidFill>
              <a:srgbClr val="FF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80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情報拡散</a:t>
            </a:r>
            <a:r>
              <a:rPr kumimoji="1" lang="en-US" altLang="ja-JP" sz="1800" dirty="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Net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066CC41-3883-5B43-AE47-BB4865C09B2B}"/>
              </a:ext>
            </a:extLst>
          </p:cNvPr>
          <p:cNvSpPr txBox="1"/>
          <p:nvPr/>
        </p:nvSpPr>
        <p:spPr>
          <a:xfrm>
            <a:off x="3845112" y="2418029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i="1" dirty="0" err="1">
                <a:latin typeface="Arial"/>
                <a:ea typeface="ＤＦＰ行書体"/>
                <a:cs typeface="Arial"/>
              </a:rPr>
              <a:t>PLoS</a:t>
            </a:r>
            <a:r>
              <a:rPr kumimoji="1" lang="en-US" altLang="ja-JP" sz="1400" i="1" dirty="0">
                <a:latin typeface="Arial"/>
                <a:ea typeface="ＤＦＰ行書体"/>
                <a:cs typeface="Arial"/>
              </a:rPr>
              <a:t> ONE </a:t>
            </a:r>
            <a:r>
              <a:rPr kumimoji="1" lang="en-US" altLang="ja-JP" sz="1400" dirty="0">
                <a:latin typeface="Arial"/>
                <a:ea typeface="ＤＦＰ行書体"/>
                <a:cs typeface="Arial"/>
              </a:rPr>
              <a:t>(2015)</a:t>
            </a:r>
          </a:p>
          <a:p>
            <a:pPr algn="ctr"/>
            <a:r>
              <a:rPr lang="en-US" altLang="ja-JP" sz="1400" dirty="0" err="1">
                <a:latin typeface="Arial"/>
                <a:ea typeface="ＤＦＰ行書体"/>
                <a:cs typeface="Arial"/>
              </a:rPr>
              <a:t>NetSci</a:t>
            </a:r>
            <a:r>
              <a:rPr lang="en-US" altLang="ja-JP" sz="1400" dirty="0">
                <a:latin typeface="Arial"/>
                <a:ea typeface="ＤＦＰ行書体"/>
                <a:cs typeface="Arial"/>
              </a:rPr>
              <a:t>(2018)</a:t>
            </a:r>
            <a:endParaRPr kumimoji="1" lang="en-US" altLang="ja-JP" sz="1400" dirty="0">
              <a:latin typeface="Arial"/>
              <a:ea typeface="ＤＦＰ行書体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9309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19D1546-12D9-6C41-8D6B-E88F39576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45" y="1139466"/>
            <a:ext cx="6021220" cy="531185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8E1D5E1-A488-B144-8812-5EBAC8566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</p:spPr>
        <p:txBody>
          <a:bodyPr anchor="ctr">
            <a:normAutofit/>
          </a:bodyPr>
          <a:lstStyle/>
          <a:p>
            <a:r>
              <a:rPr lang="en-US" altLang="ja-JP" dirty="0"/>
              <a:t>Part 2 | Fake news spreading on Twitter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767F0C-ED4D-3A4C-85C5-5A888B37D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5000" y="18288"/>
            <a:ext cx="1155700" cy="32918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6CB4B4D-7CA3-9044-876B-883B54F8677D}" type="slidenum">
              <a:rPr lang="uk-UA" smtClean="0"/>
              <a:pPr>
                <a:spcAft>
                  <a:spcPts val="600"/>
                </a:spcAft>
              </a:pPr>
              <a:t>13</a:t>
            </a:fld>
            <a:endParaRPr lang="uk-UA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2F63591-F517-E14C-A2D2-C2B8199A268D}"/>
              </a:ext>
            </a:extLst>
          </p:cNvPr>
          <p:cNvSpPr/>
          <p:nvPr/>
        </p:nvSpPr>
        <p:spPr>
          <a:xfrm>
            <a:off x="865333" y="6217616"/>
            <a:ext cx="872366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ja-JP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Z. Zhao et al., “Fake news propagate differently from real news even at early stages of spreading,” </a:t>
            </a:r>
          </a:p>
          <a:p>
            <a:pPr algn="l"/>
            <a:r>
              <a:rPr lang="en" altLang="ja-JP" sz="16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EPJ Data Sci</a:t>
            </a:r>
            <a:r>
              <a:rPr lang="en" altLang="ja-JP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., 9:7 (2020).</a:t>
            </a:r>
            <a:endParaRPr lang="en" altLang="ja-JP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581735-FE38-274F-A8DF-DC98545F4FEF}"/>
              </a:ext>
            </a:extLst>
          </p:cNvPr>
          <p:cNvSpPr txBox="1"/>
          <p:nvPr/>
        </p:nvSpPr>
        <p:spPr>
          <a:xfrm>
            <a:off x="865333" y="3087585"/>
            <a:ext cx="7879080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6000" b="1">
                <a:latin typeface="Yu Gothic" panose="020B0400000000000000" pitchFamily="34" charset="-128"/>
                <a:ea typeface="Yu Gothic" panose="020B0400000000000000" pitchFamily="34" charset="-128"/>
              </a:rPr>
              <a:t>ウソの広がり方の研究</a:t>
            </a:r>
          </a:p>
        </p:txBody>
      </p:sp>
    </p:spTree>
    <p:extLst>
      <p:ext uri="{BB962C8B-B14F-4D97-AF65-F5344CB8AC3E}">
        <p14:creationId xmlns:p14="http://schemas.microsoft.com/office/powerpoint/2010/main" val="7805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228A0C4-9D23-5E4D-879A-A399FB2B6C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3" t="1920" r="9032" b="2439"/>
          <a:stretch/>
        </p:blipFill>
        <p:spPr>
          <a:xfrm>
            <a:off x="1928665" y="188641"/>
            <a:ext cx="7056785" cy="613761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6F9CF41-7C56-8846-BCBA-5C5298E18466}"/>
              </a:ext>
            </a:extLst>
          </p:cNvPr>
          <p:cNvSpPr txBox="1"/>
          <p:nvPr/>
        </p:nvSpPr>
        <p:spPr>
          <a:xfrm>
            <a:off x="6935759" y="345182"/>
            <a:ext cx="2060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Helvetica Neue" charset="0"/>
                <a:ea typeface="Helvetica Neue" charset="0"/>
                <a:cs typeface="Helvetica Neue" charset="0"/>
              </a:rPr>
              <a:t>Fake</a:t>
            </a:r>
            <a:r>
              <a:rPr kumimoji="1" lang="en-US" altLang="ja-JP" sz="2400" dirty="0">
                <a:latin typeface="Helvetica Neue" charset="0"/>
                <a:ea typeface="Helvetica Neue" charset="0"/>
                <a:cs typeface="Helvetica Neue" charset="0"/>
              </a:rPr>
              <a:t> or </a:t>
            </a:r>
            <a:r>
              <a:rPr kumimoji="1" lang="en-US" altLang="ja-JP" sz="2400" i="1" dirty="0">
                <a:latin typeface="Helvetica Neue" charset="0"/>
                <a:ea typeface="Helvetica Neue" charset="0"/>
                <a:cs typeface="Helvetica Neue" charset="0"/>
              </a:rPr>
              <a:t>Real</a:t>
            </a:r>
            <a:r>
              <a:rPr kumimoji="1" lang="en-US" altLang="ja-JP" sz="2400" dirty="0">
                <a:latin typeface="Helvetica Neue" charset="0"/>
                <a:ea typeface="Helvetica Neue" charset="0"/>
                <a:cs typeface="Helvetica Neue" charset="0"/>
              </a:rPr>
              <a:t>?</a:t>
            </a:r>
            <a:endParaRPr kumimoji="1" lang="ja-JP" alt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56D2BFB-B61A-4846-8540-BD040FCCD6B7}"/>
              </a:ext>
            </a:extLst>
          </p:cNvPr>
          <p:cNvSpPr txBox="1"/>
          <p:nvPr/>
        </p:nvSpPr>
        <p:spPr>
          <a:xfrm>
            <a:off x="560512" y="764705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Helvetica Neue" charset="0"/>
                <a:ea typeface="Helvetica Neue" charset="0"/>
                <a:cs typeface="Helvetica Neue" charset="0"/>
              </a:rPr>
              <a:t>Quiz</a:t>
            </a:r>
            <a:r>
              <a:rPr kumimoji="1" lang="ja-JP" alt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kumimoji="1" lang="en-US" altLang="ja-JP" sz="2400" dirty="0">
                <a:latin typeface="Helvetica Neue" charset="0"/>
                <a:ea typeface="Helvetica Neue" charset="0"/>
                <a:cs typeface="Helvetica Neue" charset="0"/>
              </a:rPr>
              <a:t>1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DF69A4B-1DB1-F445-BD0D-2F5D061DA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A9890-4AB4-463E-845F-E8BF47A832F1}" type="slidenum">
              <a:rPr lang="ja-JP" altLang="en-US" smtClean="0"/>
              <a:pPr/>
              <a:t>14</a:t>
            </a:fld>
            <a:endParaRPr lang="ja-JP" altLang="en-US"/>
          </a:p>
        </p:txBody>
      </p:sp>
      <p:grpSp>
        <p:nvGrpSpPr>
          <p:cNvPr id="3" name="図形グループ 2"/>
          <p:cNvGrpSpPr/>
          <p:nvPr/>
        </p:nvGrpSpPr>
        <p:grpSpPr>
          <a:xfrm>
            <a:off x="1623626" y="2492896"/>
            <a:ext cx="2537287" cy="1356286"/>
            <a:chOff x="1242625" y="2492896"/>
            <a:chExt cx="2537287" cy="1356286"/>
          </a:xfrm>
        </p:grpSpPr>
        <p:cxnSp>
          <p:nvCxnSpPr>
            <p:cNvPr id="7" name="直線矢印コネクタ 6"/>
            <p:cNvCxnSpPr/>
            <p:nvPr/>
          </p:nvCxnSpPr>
          <p:spPr>
            <a:xfrm flipV="1">
              <a:off x="1810902" y="2492896"/>
              <a:ext cx="1969010" cy="1063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0DAC7418-86B2-3B45-BFE4-2F6F7878BD88}"/>
                </a:ext>
              </a:extLst>
            </p:cNvPr>
            <p:cNvSpPr/>
            <p:nvPr/>
          </p:nvSpPr>
          <p:spPr>
            <a:xfrm>
              <a:off x="1242625" y="3529543"/>
              <a:ext cx="994288" cy="3196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477" b="1" dirty="0">
                  <a:solidFill>
                    <a:srgbClr val="FF8000"/>
                  </a:solidFill>
                  <a:latin typeface="Helvetica Neue" panose="02000503000000020004" pitchFamily="2" charset="0"/>
                  <a:cs typeface="Helvetica Neue" panose="02000503000000020004" pitchFamily="2" charset="0"/>
                </a:rPr>
                <a:t>origin</a:t>
              </a:r>
              <a:endParaRPr lang="ja-JP" altLang="en-US" sz="1477" b="1" dirty="0">
                <a:solidFill>
                  <a:srgbClr val="FF8000"/>
                </a:solidFill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177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5228A0C4-9D23-5E4D-879A-A399FB2B6C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3" t="1920" r="9032" b="2439"/>
          <a:stretch/>
        </p:blipFill>
        <p:spPr>
          <a:xfrm>
            <a:off x="1928665" y="188641"/>
            <a:ext cx="7056785" cy="6137613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980AF9E-C546-414A-973F-AFB4A006F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15</a:t>
            </a:fld>
            <a:endParaRPr lang="uk-UA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BD2A6CE-3E5B-804D-8FB9-57B76F165482}"/>
              </a:ext>
            </a:extLst>
          </p:cNvPr>
          <p:cNvSpPr txBox="1"/>
          <p:nvPr/>
        </p:nvSpPr>
        <p:spPr>
          <a:xfrm>
            <a:off x="7007598" y="712741"/>
            <a:ext cx="1768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i="1" dirty="0">
                <a:solidFill>
                  <a:srgbClr val="0432FF"/>
                </a:solidFill>
                <a:latin typeface="Helvetica Neue" charset="0"/>
                <a:ea typeface="Helvetica Neue" charset="0"/>
                <a:cs typeface="Helvetica Neue" charset="0"/>
              </a:rPr>
              <a:t>Real</a:t>
            </a:r>
          </a:p>
          <a:p>
            <a:r>
              <a:rPr lang="en-US" altLang="ja-JP" sz="2400" dirty="0">
                <a:latin typeface="Helvetica Neue" charset="0"/>
                <a:ea typeface="Helvetica Neue" charset="0"/>
                <a:cs typeface="Helvetica Neue" charset="0"/>
              </a:rPr>
              <a:t>Google Inc.</a:t>
            </a:r>
            <a:endParaRPr lang="ja-JP" alt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17802" y="5664351"/>
            <a:ext cx="4572000" cy="6604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ja-JP" sz="1846" dirty="0">
                <a:solidFill>
                  <a:srgbClr val="40AEC2"/>
                </a:solidFill>
                <a:latin typeface="Helvetica Neue" charset="0"/>
                <a:ea typeface="Helvetica Neue" charset="0"/>
                <a:cs typeface="Helvetica Neue" charset="0"/>
              </a:rPr>
              <a:t>The useful website (</a:t>
            </a:r>
            <a:r>
              <a:rPr lang="en-US" altLang="ja-JP" sz="1846" dirty="0" err="1">
                <a:solidFill>
                  <a:srgbClr val="40AEC2"/>
                </a:solidFill>
                <a:latin typeface="Helvetica Neue" charset="0"/>
                <a:ea typeface="Helvetica Neue" charset="0"/>
                <a:cs typeface="Helvetica Neue" charset="0"/>
              </a:rPr>
              <a:t>PersonFinder</a:t>
            </a:r>
            <a:r>
              <a:rPr lang="en-US" altLang="ja-JP" sz="1846" dirty="0">
                <a:solidFill>
                  <a:srgbClr val="40AEC2"/>
                </a:solidFill>
                <a:latin typeface="Helvetica Neue" charset="0"/>
                <a:ea typeface="Helvetica Neue" charset="0"/>
                <a:cs typeface="Helvetica Neue" charset="0"/>
              </a:rPr>
              <a:t>)  information from official Google site.</a:t>
            </a:r>
            <a:endParaRPr lang="ja-JP" altLang="en-US" sz="1846" dirty="0">
              <a:solidFill>
                <a:srgbClr val="40AEC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8CE6F3D-51BB-7341-9708-43F63B266C4B}"/>
              </a:ext>
            </a:extLst>
          </p:cNvPr>
          <p:cNvSpPr txBox="1"/>
          <p:nvPr/>
        </p:nvSpPr>
        <p:spPr>
          <a:xfrm>
            <a:off x="560512" y="764705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Helvetica Neue" charset="0"/>
                <a:ea typeface="Helvetica Neue" charset="0"/>
                <a:cs typeface="Helvetica Neue" charset="0"/>
              </a:rPr>
              <a:t>Quiz</a:t>
            </a:r>
            <a:r>
              <a:rPr kumimoji="1" lang="ja-JP" alt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kumimoji="1" lang="en-US" altLang="ja-JP" sz="2400" dirty="0">
                <a:latin typeface="Helvetica Neue" charset="0"/>
                <a:ea typeface="Helvetica Neue" charset="0"/>
                <a:cs typeface="Helvetica Neue" charset="0"/>
              </a:rPr>
              <a:t>1</a:t>
            </a:r>
          </a:p>
        </p:txBody>
      </p:sp>
      <p:grpSp>
        <p:nvGrpSpPr>
          <p:cNvPr id="3" name="図形グループ 2"/>
          <p:cNvGrpSpPr/>
          <p:nvPr/>
        </p:nvGrpSpPr>
        <p:grpSpPr>
          <a:xfrm>
            <a:off x="1623626" y="2492896"/>
            <a:ext cx="2537287" cy="1356286"/>
            <a:chOff x="1242625" y="2492896"/>
            <a:chExt cx="2537287" cy="1356286"/>
          </a:xfrm>
        </p:grpSpPr>
        <p:cxnSp>
          <p:nvCxnSpPr>
            <p:cNvPr id="9" name="直線矢印コネクタ 8"/>
            <p:cNvCxnSpPr/>
            <p:nvPr/>
          </p:nvCxnSpPr>
          <p:spPr>
            <a:xfrm flipV="1">
              <a:off x="1810902" y="2492896"/>
              <a:ext cx="1969010" cy="1063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0DAC7418-86B2-3B45-BFE4-2F6F7878BD88}"/>
                </a:ext>
              </a:extLst>
            </p:cNvPr>
            <p:cNvSpPr/>
            <p:nvPr/>
          </p:nvSpPr>
          <p:spPr>
            <a:xfrm>
              <a:off x="1242625" y="3529543"/>
              <a:ext cx="994288" cy="3196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477" b="1" dirty="0">
                  <a:solidFill>
                    <a:srgbClr val="FF8000"/>
                  </a:solidFill>
                  <a:latin typeface="Helvetica Neue" panose="02000503000000020004" pitchFamily="2" charset="0"/>
                  <a:cs typeface="Helvetica Neue" panose="02000503000000020004" pitchFamily="2" charset="0"/>
                </a:rPr>
                <a:t>origin</a:t>
              </a:r>
              <a:endParaRPr lang="ja-JP" altLang="en-US" sz="1477" b="1" dirty="0">
                <a:solidFill>
                  <a:srgbClr val="FF8000"/>
                </a:solidFill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10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7378307-EC2D-4740-943F-750FAADB4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116633"/>
            <a:ext cx="7245070" cy="639151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694ED0E-E135-F144-B58F-F4E47E2826B7}"/>
              </a:ext>
            </a:extLst>
          </p:cNvPr>
          <p:cNvSpPr txBox="1"/>
          <p:nvPr/>
        </p:nvSpPr>
        <p:spPr>
          <a:xfrm>
            <a:off x="7328184" y="486385"/>
            <a:ext cx="2060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>
                <a:latin typeface="Helvetica Neue" charset="0"/>
                <a:ea typeface="Helvetica Neue" charset="0"/>
                <a:cs typeface="Helvetica Neue" charset="0"/>
              </a:rPr>
              <a:t>Fake</a:t>
            </a:r>
            <a:r>
              <a:rPr kumimoji="1" lang="en-US" altLang="ja-JP" sz="2400" dirty="0">
                <a:latin typeface="Helvetica Neue" charset="0"/>
                <a:ea typeface="Helvetica Neue" charset="0"/>
                <a:cs typeface="Helvetica Neue" charset="0"/>
              </a:rPr>
              <a:t> or </a:t>
            </a:r>
            <a:r>
              <a:rPr kumimoji="1" lang="en-US" altLang="ja-JP" sz="2400" i="1" dirty="0">
                <a:latin typeface="Helvetica Neue" charset="0"/>
                <a:ea typeface="Helvetica Neue" charset="0"/>
                <a:cs typeface="Helvetica Neue" charset="0"/>
              </a:rPr>
              <a:t>Real</a:t>
            </a:r>
            <a:r>
              <a:rPr kumimoji="1" lang="en-US" altLang="ja-JP" sz="2400" dirty="0">
                <a:latin typeface="Helvetica Neue" charset="0"/>
                <a:ea typeface="Helvetica Neue" charset="0"/>
                <a:cs typeface="Helvetica Neue" charset="0"/>
              </a:rPr>
              <a:t>?</a:t>
            </a:r>
            <a:endParaRPr kumimoji="1" lang="ja-JP" alt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137D016-B7F1-3043-95D4-BBD6854FEA27}"/>
              </a:ext>
            </a:extLst>
          </p:cNvPr>
          <p:cNvSpPr txBox="1"/>
          <p:nvPr/>
        </p:nvSpPr>
        <p:spPr>
          <a:xfrm>
            <a:off x="560512" y="764705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Helvetica Neue" charset="0"/>
                <a:ea typeface="Helvetica Neue" charset="0"/>
                <a:cs typeface="Helvetica Neue" charset="0"/>
              </a:rPr>
              <a:t>Quiz</a:t>
            </a:r>
            <a:r>
              <a:rPr kumimoji="1" lang="ja-JP" altLang="en-US" sz="240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kumimoji="1" lang="en-US" altLang="ja-JP" sz="2400" dirty="0">
                <a:latin typeface="Helvetica Neue" charset="0"/>
                <a:ea typeface="Helvetica Neue" charset="0"/>
                <a:cs typeface="Helvetica Neue" charset="0"/>
              </a:rPr>
              <a:t>2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A50CCB0-3C94-B744-A65A-E9D98E34A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A9890-4AB4-463E-845F-E8BF47A832F1}" type="slidenum">
              <a:rPr lang="ja-JP" altLang="en-US" smtClean="0"/>
              <a:pPr/>
              <a:t>16</a:t>
            </a:fld>
            <a:endParaRPr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DAC7418-86B2-3B45-BFE4-2F6F7878BD88}"/>
              </a:ext>
            </a:extLst>
          </p:cNvPr>
          <p:cNvSpPr/>
          <p:nvPr/>
        </p:nvSpPr>
        <p:spPr>
          <a:xfrm>
            <a:off x="975241" y="3645267"/>
            <a:ext cx="1000661" cy="31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77" b="1" dirty="0">
                <a:solidFill>
                  <a:srgbClr val="FF80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origin</a:t>
            </a:r>
            <a:endParaRPr lang="ja-JP" altLang="en-US" sz="1477" b="1" dirty="0">
              <a:solidFill>
                <a:srgbClr val="FF8000"/>
              </a:solidFill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1849206" y="2636912"/>
            <a:ext cx="3247811" cy="116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927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57378307-EC2D-4740-943F-750FAADB4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116633"/>
            <a:ext cx="7245070" cy="6391519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BE46DE-95F2-DF4E-9BB1-B51DA97E0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17</a:t>
            </a:fld>
            <a:endParaRPr lang="uk-UA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0B85F1C-DABE-C547-B271-287CF8EAA61F}"/>
              </a:ext>
            </a:extLst>
          </p:cNvPr>
          <p:cNvSpPr txBox="1"/>
          <p:nvPr/>
        </p:nvSpPr>
        <p:spPr>
          <a:xfrm>
            <a:off x="7559524" y="712741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i="1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Fake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617802" y="5481427"/>
            <a:ext cx="6855478" cy="66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ja-JP" altLang="en-US" sz="1846" dirty="0">
                <a:solidFill>
                  <a:srgbClr val="40AEC2"/>
                </a:solidFill>
                <a:latin typeface="Helvetica Neue" charset="0"/>
                <a:ea typeface="Helvetica Neue" charset="0"/>
                <a:cs typeface="Helvetica Neue" charset="0"/>
              </a:rPr>
              <a:t>A person is pinned down under the server rack</a:t>
            </a:r>
            <a:r>
              <a:rPr lang="en-US" altLang="ja-JP" sz="1846" dirty="0">
                <a:solidFill>
                  <a:srgbClr val="40AEC2"/>
                </a:solidFill>
                <a:latin typeface="Helvetica Neue" charset="0"/>
                <a:ea typeface="Helvetica Neue" charset="0"/>
                <a:cs typeface="Helvetica Neue" charset="0"/>
              </a:rPr>
              <a:t> and needs help. But it was a fake.</a:t>
            </a:r>
            <a:endParaRPr lang="ja-JP" altLang="en-US" sz="1846" dirty="0">
              <a:solidFill>
                <a:srgbClr val="40AEC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DAC7418-86B2-3B45-BFE4-2F6F7878BD88}"/>
              </a:ext>
            </a:extLst>
          </p:cNvPr>
          <p:cNvSpPr/>
          <p:nvPr/>
        </p:nvSpPr>
        <p:spPr>
          <a:xfrm>
            <a:off x="975241" y="3645267"/>
            <a:ext cx="1000661" cy="31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77" b="1" dirty="0">
                <a:solidFill>
                  <a:srgbClr val="FF80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origin</a:t>
            </a:r>
            <a:endParaRPr lang="ja-JP" altLang="en-US" sz="1477" b="1" dirty="0">
              <a:solidFill>
                <a:srgbClr val="FF8000"/>
              </a:solidFill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 flipV="1">
            <a:off x="1849206" y="2636912"/>
            <a:ext cx="3247811" cy="116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9D9376-C2F4-D94E-B154-E5C579501729}"/>
              </a:ext>
            </a:extLst>
          </p:cNvPr>
          <p:cNvSpPr txBox="1"/>
          <p:nvPr/>
        </p:nvSpPr>
        <p:spPr>
          <a:xfrm>
            <a:off x="560512" y="764705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Helvetica Neue" charset="0"/>
                <a:ea typeface="Helvetica Neue" charset="0"/>
                <a:cs typeface="Helvetica Neue" charset="0"/>
              </a:rPr>
              <a:t>Quiz</a:t>
            </a:r>
            <a:r>
              <a:rPr kumimoji="1" lang="ja-JP" altLang="en-US" sz="240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kumimoji="1" lang="en-US" altLang="ja-JP" sz="2400" dirty="0">
                <a:latin typeface="Helvetica Neue" charset="0"/>
                <a:ea typeface="Helvetica Neue" charset="0"/>
                <a:cs typeface="Helvetica Neue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69572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FAC42F-8CEB-9246-9AE5-D66CD390A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Helvetica Neue" panose="02000503000000020004" pitchFamily="2" charset="0"/>
              </a:rPr>
              <a:t>S</a:t>
            </a:r>
            <a:r>
              <a:rPr lang="en-US" altLang="ja-JP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preading network </a:t>
            </a:r>
            <a:r>
              <a:rPr kumimoji="1" lang="en-US" altLang="ja-JP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 </a:t>
            </a:r>
            <a:r>
              <a:rPr kumimoji="1" lang="en-US" altLang="ja-JP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fake</a:t>
            </a:r>
            <a:endParaRPr kumimoji="1" lang="ja-JP" altLang="en-US" i="1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AC0DDA61-E37E-194E-B5EB-6440A7F14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809" y="1260254"/>
            <a:ext cx="5667370" cy="5000208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71CFDE1-28D5-6349-BFDD-39F9F6DA6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109" y="6492876"/>
            <a:ext cx="2057400" cy="365125"/>
          </a:xfrm>
        </p:spPr>
        <p:txBody>
          <a:bodyPr/>
          <a:lstStyle/>
          <a:p>
            <a:fld id="{86CB4B4D-7CA3-9044-876B-883B54F8677D}" type="slidenum">
              <a:rPr lang="uk-UA" smtClean="0"/>
              <a:pPr/>
              <a:t>18</a:t>
            </a:fld>
            <a:endParaRPr lang="uk-UA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A950420-775C-B54C-81FD-721A1C7E1638}"/>
              </a:ext>
            </a:extLst>
          </p:cNvPr>
          <p:cNvSpPr/>
          <p:nvPr/>
        </p:nvSpPr>
        <p:spPr>
          <a:xfrm>
            <a:off x="8386433" y="5930029"/>
            <a:ext cx="1016625" cy="319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77" i="1" dirty="0">
                <a:latin typeface="Helvetica Neue" panose="02000503000000020004" pitchFamily="2" charset="0"/>
                <a:cs typeface="Helvetica Neue" panose="02000503000000020004" pitchFamily="2" charset="0"/>
              </a:rPr>
              <a:t>N </a:t>
            </a:r>
            <a:r>
              <a:rPr lang="en-US" altLang="ja-JP" sz="1477" dirty="0">
                <a:latin typeface="Helvetica Neue" panose="02000503000000020004" pitchFamily="2" charset="0"/>
                <a:cs typeface="Helvetica Neue" panose="02000503000000020004" pitchFamily="2" charset="0"/>
              </a:rPr>
              <a:t>= 1,312</a:t>
            </a:r>
            <a:endParaRPr lang="ja-JP" altLang="en-US" sz="1477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912A0FF-8829-6F40-901C-AC7C4EE2CB3A}"/>
              </a:ext>
            </a:extLst>
          </p:cNvPr>
          <p:cNvSpPr/>
          <p:nvPr/>
        </p:nvSpPr>
        <p:spPr>
          <a:xfrm>
            <a:off x="6430662" y="1514284"/>
            <a:ext cx="2872902" cy="319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77" dirty="0">
                <a:latin typeface="Helvetica Neue" panose="02000503000000020004" pitchFamily="2" charset="0"/>
                <a:cs typeface="Helvetica Neue" panose="02000503000000020004" pitchFamily="2" charset="0"/>
              </a:rPr>
              <a:t>A karaoke bar raised their price</a:t>
            </a:r>
            <a:endParaRPr lang="ja-JP" altLang="en-US" sz="1477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DAC7418-86B2-3B45-BFE4-2F6F7878BD88}"/>
              </a:ext>
            </a:extLst>
          </p:cNvPr>
          <p:cNvSpPr/>
          <p:nvPr/>
        </p:nvSpPr>
        <p:spPr>
          <a:xfrm>
            <a:off x="6622785" y="2800199"/>
            <a:ext cx="697627" cy="319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77" b="1" dirty="0">
                <a:solidFill>
                  <a:srgbClr val="FF80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origin</a:t>
            </a:r>
            <a:endParaRPr lang="ja-JP" altLang="en-US" sz="1477" b="1" dirty="0">
              <a:solidFill>
                <a:srgbClr val="FF8000"/>
              </a:solidFill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5" name="直線矢印コネクタ 4"/>
          <p:cNvCxnSpPr/>
          <p:nvPr/>
        </p:nvCxnSpPr>
        <p:spPr>
          <a:xfrm flipH="1" flipV="1">
            <a:off x="6622784" y="2657583"/>
            <a:ext cx="109434" cy="14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693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FAC42F-8CEB-9246-9AE5-D66CD390A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Time evolution of </a:t>
            </a:r>
            <a:r>
              <a:rPr kumimoji="1" lang="en-US" altLang="ja-JP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Fake</a:t>
            </a:r>
            <a:endParaRPr kumimoji="1" lang="ja-JP" altLang="en-US" i="1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9" name="コンテンツ プレースホルダー 28">
            <a:extLst>
              <a:ext uri="{FF2B5EF4-FFF2-40B4-BE49-F238E27FC236}">
                <a16:creationId xmlns:a16="http://schemas.microsoft.com/office/drawing/2014/main" id="{B5BA5073-0F9C-4F49-BE3B-EBB225EA1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24242"/>
            <a:ext cx="8183056" cy="4221647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71CFDE1-28D5-6349-BFDD-39F9F6DA6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8351" y="6517758"/>
            <a:ext cx="2057400" cy="365125"/>
          </a:xfrm>
        </p:spPr>
        <p:txBody>
          <a:bodyPr/>
          <a:lstStyle/>
          <a:p>
            <a:fld id="{86CB4B4D-7CA3-9044-876B-883B54F8677D}" type="slidenum">
              <a:rPr lang="uk-UA" smtClean="0"/>
              <a:pPr/>
              <a:t>19</a:t>
            </a:fld>
            <a:endParaRPr lang="uk-UA" dirty="0"/>
          </a:p>
        </p:txBody>
      </p:sp>
      <p:grpSp>
        <p:nvGrpSpPr>
          <p:cNvPr id="3" name="図形グループ 2"/>
          <p:cNvGrpSpPr/>
          <p:nvPr/>
        </p:nvGrpSpPr>
        <p:grpSpPr>
          <a:xfrm>
            <a:off x="1757051" y="2223266"/>
            <a:ext cx="2400496" cy="3395777"/>
            <a:chOff x="1376051" y="2223265"/>
            <a:chExt cx="2400496" cy="3395777"/>
          </a:xfrm>
        </p:grpSpPr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78B966B5-6F7E-3E4D-80F1-421CAC1FF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7599" y="2223265"/>
              <a:ext cx="2168948" cy="1927207"/>
            </a:xfrm>
            <a:prstGeom prst="rect">
              <a:avLst/>
            </a:prstGeom>
          </p:spPr>
        </p:pic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ED39A992-B0FF-EB4D-AAFB-991D3791CB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1094" y="3973621"/>
              <a:ext cx="612197" cy="15569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09686597-6A10-1641-8898-999E1094A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6051" y="3973621"/>
              <a:ext cx="505001" cy="16454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953EF65-CBF1-E945-A1A9-0F3B37AF6F77}"/>
              </a:ext>
            </a:extLst>
          </p:cNvPr>
          <p:cNvSpPr/>
          <p:nvPr/>
        </p:nvSpPr>
        <p:spPr>
          <a:xfrm>
            <a:off x="6430662" y="1514284"/>
            <a:ext cx="2872902" cy="319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77" dirty="0">
                <a:latin typeface="Helvetica Neue" panose="02000503000000020004" pitchFamily="2" charset="0"/>
                <a:cs typeface="Helvetica Neue" panose="02000503000000020004" pitchFamily="2" charset="0"/>
              </a:rPr>
              <a:t>A karaoke bar raised their price</a:t>
            </a:r>
            <a:endParaRPr lang="ja-JP" altLang="en-US" sz="1477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74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ADF668-BFAC-A342-9E51-D309817E2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研究室について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2164B2E-5514-2F41-9F6B-3883C35B2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2015</a:t>
            </a:r>
            <a:r>
              <a:rPr kumimoji="1" lang="ja-JP" altLang="en-US"/>
              <a:t>年から筑波大学</a:t>
            </a:r>
            <a:r>
              <a:rPr kumimoji="1" lang="en-US" altLang="ja-JP" dirty="0"/>
              <a:t> </a:t>
            </a:r>
            <a:r>
              <a:rPr lang="ja-JP" altLang="en-US"/>
              <a:t>社会工学にてスタート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これまでの卒業生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D8FEE0-1E07-1540-873C-84D9D3198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2</a:t>
            </a:fld>
            <a:endParaRPr lang="uk-UA"/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10E70152-C7E8-E14E-ACFF-F86F73FEB7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601024"/>
              </p:ext>
            </p:extLst>
          </p:nvPr>
        </p:nvGraphicFramePr>
        <p:xfrm>
          <a:off x="672108" y="2614399"/>
          <a:ext cx="8915400" cy="2848401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397346">
                  <a:extLst>
                    <a:ext uri="{9D8B030D-6E8A-4147-A177-3AD203B41FA5}">
                      <a16:colId xmlns:a16="http://schemas.microsoft.com/office/drawing/2014/main" val="1039190522"/>
                    </a:ext>
                  </a:extLst>
                </a:gridCol>
                <a:gridCol w="413427">
                  <a:extLst>
                    <a:ext uri="{9D8B030D-6E8A-4147-A177-3AD203B41FA5}">
                      <a16:colId xmlns:a16="http://schemas.microsoft.com/office/drawing/2014/main" val="3600713345"/>
                    </a:ext>
                  </a:extLst>
                </a:gridCol>
                <a:gridCol w="4609221">
                  <a:extLst>
                    <a:ext uri="{9D8B030D-6E8A-4147-A177-3AD203B41FA5}">
                      <a16:colId xmlns:a16="http://schemas.microsoft.com/office/drawing/2014/main" val="3156241750"/>
                    </a:ext>
                  </a:extLst>
                </a:gridCol>
                <a:gridCol w="2495406">
                  <a:extLst>
                    <a:ext uri="{9D8B030D-6E8A-4147-A177-3AD203B41FA5}">
                      <a16:colId xmlns:a16="http://schemas.microsoft.com/office/drawing/2014/main" val="729210388"/>
                    </a:ext>
                  </a:extLst>
                </a:gridCol>
              </a:tblGrid>
              <a:tr h="305682">
                <a:tc>
                  <a:txBody>
                    <a:bodyPr/>
                    <a:lstStyle/>
                    <a:p>
                      <a:endParaRPr kumimoji="1" lang="ja-JP" altLang="en-US" b="0" i="0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b="0" i="0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0" i="0">
                          <a:latin typeface="Yu Gothic Light" panose="020B0300000000000000" pitchFamily="34" charset="-128"/>
                          <a:ea typeface="Yu Gothic Light" panose="020B0300000000000000" pitchFamily="34" charset="-128"/>
                        </a:rPr>
                        <a:t>卒論例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0" i="0">
                          <a:latin typeface="Yu Gothic Light" panose="020B0300000000000000" pitchFamily="34" charset="-128"/>
                          <a:ea typeface="Yu Gothic Light" panose="020B0300000000000000" pitchFamily="34" charset="-128"/>
                        </a:rPr>
                        <a:t>進路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258545"/>
                  </a:ext>
                </a:extLst>
              </a:tr>
              <a:tr h="1293921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b="0" i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学部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i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7</a:t>
                      </a:r>
                      <a:endParaRPr kumimoji="1" lang="ja-JP" altLang="en-US" b="0" i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1800" b="0" i="0" kern="120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サッカーの得点シーンにおけるスプリントの解析</a:t>
                      </a:r>
                      <a:endParaRPr kumimoji="1" lang="en-US" altLang="ja-JP" sz="1800" b="0" i="0" kern="1200" dirty="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1800" b="0" i="0" kern="120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日本プロ野球における熱狂現象のソーシャルメディア分析</a:t>
                      </a:r>
                      <a:endParaRPr kumimoji="1" lang="ja-JP" altLang="en-US" b="0" i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1800" b="0" i="0" kern="120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三井住友銀行</a:t>
                      </a:r>
                      <a:endParaRPr kumimoji="1" lang="en-US" altLang="ja-JP" sz="1800" b="0" i="0" kern="1200" dirty="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1800" b="0" i="0" kern="120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富士通系列会社</a:t>
                      </a:r>
                      <a:endParaRPr kumimoji="1" lang="en-US" altLang="ja-JP" sz="1800" b="0" i="0" kern="1200" dirty="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1800" b="0" i="0" kern="120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大学院進学</a:t>
                      </a:r>
                      <a:endParaRPr kumimoji="1" lang="ja-JP" altLang="en-US" b="0" i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49178"/>
                  </a:ext>
                </a:extLst>
              </a:tr>
              <a:tr h="1179752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b="0" i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大学院</a:t>
                      </a:r>
                      <a:endParaRPr kumimoji="1" lang="en-US" altLang="ja-JP" b="0" i="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pPr algn="l"/>
                      <a:r>
                        <a:rPr kumimoji="1" lang="en-US" altLang="ja-JP" b="0" i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(</a:t>
                      </a:r>
                      <a:r>
                        <a:rPr kumimoji="1" lang="ja-JP" altLang="en-US" b="0" i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修士</a:t>
                      </a:r>
                      <a:r>
                        <a:rPr kumimoji="1" lang="en-US" altLang="ja-JP" b="0" i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)</a:t>
                      </a:r>
                      <a:endParaRPr kumimoji="1" lang="ja-JP" altLang="en-US" b="0" i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i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</a:t>
                      </a:r>
                      <a:endParaRPr kumimoji="1" lang="ja-JP" altLang="en-US" b="0" i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1800" b="0" i="0" kern="120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言語的特徴量を用いた </a:t>
                      </a:r>
                      <a:r>
                        <a:rPr kumimoji="1" lang="en" altLang="ja-JP" sz="1800" b="0" i="0" kern="1200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SNS </a:t>
                      </a:r>
                      <a:r>
                        <a:rPr kumimoji="1" lang="ja-JP" altLang="en-US" sz="1800" b="0" i="0" kern="120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におけるデマの検出</a:t>
                      </a:r>
                      <a:endParaRPr kumimoji="1" lang="en-US" altLang="ja-JP" sz="1800" b="0" i="0" kern="1200" dirty="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1800" b="0" i="0" kern="120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オンラインメディアにおけるトレンド持続期間の解析</a:t>
                      </a:r>
                      <a:endParaRPr kumimoji="1" lang="ja-JP" altLang="en-US" b="0" i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1800" b="0" i="0" kern="120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株式会社デンソー</a:t>
                      </a:r>
                      <a:endParaRPr kumimoji="1" lang="en-US" altLang="ja-JP" sz="1800" b="0" i="0" kern="1200" dirty="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1800" b="0" i="0" kern="120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高校教員</a:t>
                      </a:r>
                      <a:endParaRPr kumimoji="1" lang="en-US" altLang="ja-JP" sz="1800" b="0" i="0" kern="1200" dirty="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1800" b="0" i="0" kern="120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資生堂</a:t>
                      </a:r>
                      <a:endParaRPr kumimoji="1" lang="en-US" altLang="ja-JP" sz="1800" b="0" i="0" kern="1200" dirty="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ja-JP" sz="1800" b="0" i="0" kern="1200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IT</a:t>
                      </a:r>
                      <a:r>
                        <a:rPr kumimoji="1" lang="ja-JP" altLang="en-US" sz="1800" b="0" i="0" kern="120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ベンチャー</a:t>
                      </a:r>
                      <a:endParaRPr kumimoji="1" lang="ja-JP" altLang="en-US" b="0" i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789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498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FAC42F-8CEB-9246-9AE5-D66CD390A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Spreading network </a:t>
            </a:r>
            <a:r>
              <a:rPr kumimoji="1" lang="en-US" altLang="ja-JP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 </a:t>
            </a:r>
            <a:r>
              <a:rPr kumimoji="1" lang="en-US" altLang="ja-JP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Real</a:t>
            </a:r>
            <a:endParaRPr kumimoji="1" lang="ja-JP" altLang="en-US" i="1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3A44DC22-3F34-4B4B-8E31-D32643834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2680" y="1178169"/>
            <a:ext cx="5057422" cy="450166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71CFDE1-28D5-6349-BFDD-39F9F6DA6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528" y="6492876"/>
            <a:ext cx="2057400" cy="365125"/>
          </a:xfrm>
        </p:spPr>
        <p:txBody>
          <a:bodyPr/>
          <a:lstStyle/>
          <a:p>
            <a:fld id="{86CB4B4D-7CA3-9044-876B-883B54F8677D}" type="slidenum">
              <a:rPr lang="uk-UA" smtClean="0"/>
              <a:pPr/>
              <a:t>20</a:t>
            </a:fld>
            <a:endParaRPr lang="uk-UA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A950420-775C-B54C-81FD-721A1C7E1638}"/>
              </a:ext>
            </a:extLst>
          </p:cNvPr>
          <p:cNvSpPr/>
          <p:nvPr/>
        </p:nvSpPr>
        <p:spPr>
          <a:xfrm>
            <a:off x="8208621" y="5930029"/>
            <a:ext cx="1069524" cy="319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77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</a:t>
            </a:r>
            <a:r>
              <a:rPr lang="en-US" altLang="ja-JP" sz="1477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3,748 </a:t>
            </a:r>
            <a:endParaRPr lang="ja-JP" altLang="en-US" sz="1477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65D9415-8D05-0B4B-8A8C-956E4EDC2703}"/>
              </a:ext>
            </a:extLst>
          </p:cNvPr>
          <p:cNvSpPr/>
          <p:nvPr/>
        </p:nvSpPr>
        <p:spPr>
          <a:xfrm>
            <a:off x="6648452" y="1584623"/>
            <a:ext cx="2737631" cy="774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ja-JP" sz="1477" dirty="0">
                <a:latin typeface="Helvetica Neue" panose="02000503000000020004" pitchFamily="2" charset="0"/>
                <a:cs typeface="Helvetica Neue" panose="02000503000000020004" pitchFamily="2" charset="0"/>
              </a:rPr>
              <a:t>A special message board service launched</a:t>
            </a:r>
          </a:p>
          <a:p>
            <a:pPr algn="l"/>
            <a:r>
              <a:rPr lang="en-US" altLang="ja-JP" sz="1477" dirty="0">
                <a:latin typeface="Helvetica Neue" panose="02000503000000020004" pitchFamily="2" charset="0"/>
                <a:cs typeface="Helvetica Neue" panose="02000503000000020004" pitchFamily="2" charset="0"/>
              </a:rPr>
              <a:t>by NTT</a:t>
            </a:r>
            <a:endParaRPr lang="ja-JP" altLang="en-US" sz="1477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DAC7418-86B2-3B45-BFE4-2F6F7878BD88}"/>
              </a:ext>
            </a:extLst>
          </p:cNvPr>
          <p:cNvSpPr/>
          <p:nvPr/>
        </p:nvSpPr>
        <p:spPr>
          <a:xfrm>
            <a:off x="6635932" y="4732328"/>
            <a:ext cx="697627" cy="319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77" b="1" dirty="0">
                <a:solidFill>
                  <a:srgbClr val="FF80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origin</a:t>
            </a:r>
            <a:endParaRPr lang="ja-JP" altLang="en-US" sz="1477" b="1" dirty="0">
              <a:solidFill>
                <a:srgbClr val="FF8000"/>
              </a:solidFill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0" name="直線矢印コネクタ 9"/>
          <p:cNvCxnSpPr>
            <a:cxnSpLocks/>
          </p:cNvCxnSpPr>
          <p:nvPr/>
        </p:nvCxnSpPr>
        <p:spPr>
          <a:xfrm flipH="1" flipV="1">
            <a:off x="4953000" y="3717032"/>
            <a:ext cx="1695452" cy="1068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255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FAC42F-8CEB-9246-9AE5-D66CD390A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Time evolution of </a:t>
            </a:r>
            <a:r>
              <a:rPr kumimoji="1" lang="en-US" altLang="ja-JP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Real</a:t>
            </a:r>
            <a:endParaRPr kumimoji="1" lang="ja-JP" altLang="en-US" i="1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1" name="コンテンツ プレースホルダー 10">
            <a:extLst>
              <a:ext uri="{FF2B5EF4-FFF2-40B4-BE49-F238E27FC236}">
                <a16:creationId xmlns:a16="http://schemas.microsoft.com/office/drawing/2014/main" id="{7CFEC76D-17FF-1F4A-B9CD-6E343573E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0130" y="1917128"/>
            <a:ext cx="5905216" cy="4426698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71CFDE1-28D5-6349-BFDD-39F9F6DA6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528" y="6463330"/>
            <a:ext cx="2057400" cy="365125"/>
          </a:xfrm>
        </p:spPr>
        <p:txBody>
          <a:bodyPr/>
          <a:lstStyle/>
          <a:p>
            <a:fld id="{86CB4B4D-7CA3-9044-876B-883B54F8677D}" type="slidenum">
              <a:rPr lang="uk-UA" smtClean="0"/>
              <a:pPr/>
              <a:t>21</a:t>
            </a:fld>
            <a:endParaRPr lang="uk-UA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65D9415-8D05-0B4B-8A8C-956E4EDC2703}"/>
              </a:ext>
            </a:extLst>
          </p:cNvPr>
          <p:cNvSpPr/>
          <p:nvPr/>
        </p:nvSpPr>
        <p:spPr>
          <a:xfrm>
            <a:off x="4953000" y="1604617"/>
            <a:ext cx="4510886" cy="31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77" dirty="0">
                <a:latin typeface="Helvetica Neue" panose="02000503000000020004" pitchFamily="2" charset="0"/>
                <a:cs typeface="Helvetica Neue" panose="02000503000000020004" pitchFamily="2" charset="0"/>
              </a:rPr>
              <a:t>A special message board service launched by NTT</a:t>
            </a:r>
            <a:endParaRPr lang="ja-JP" altLang="en-US" sz="1477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34" name="図形グループ 33"/>
          <p:cNvGrpSpPr/>
          <p:nvPr/>
        </p:nvGrpSpPr>
        <p:grpSpPr>
          <a:xfrm>
            <a:off x="7382025" y="3712026"/>
            <a:ext cx="2039341" cy="1496716"/>
            <a:chOff x="7001024" y="3712026"/>
            <a:chExt cx="2039341" cy="1496716"/>
          </a:xfrm>
        </p:grpSpPr>
        <p:cxnSp>
          <p:nvCxnSpPr>
            <p:cNvPr id="15" name="直線コネクタ 14"/>
            <p:cNvCxnSpPr>
              <a:stCxn id="3" idx="4"/>
              <a:endCxn id="12" idx="0"/>
            </p:cNvCxnSpPr>
            <p:nvPr/>
          </p:nvCxnSpPr>
          <p:spPr>
            <a:xfrm>
              <a:off x="7903989" y="4281629"/>
              <a:ext cx="0" cy="74711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>
              <a:stCxn id="8" idx="3"/>
              <a:endCxn id="9" idx="7"/>
            </p:cNvCxnSpPr>
            <p:nvPr/>
          </p:nvCxnSpPr>
          <p:spPr>
            <a:xfrm flipH="1">
              <a:off x="7590453" y="4435269"/>
              <a:ext cx="596116" cy="4398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7482886" y="4376479"/>
              <a:ext cx="855065" cy="56855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円/楕円 2"/>
            <p:cNvSpPr/>
            <p:nvPr/>
          </p:nvSpPr>
          <p:spPr>
            <a:xfrm>
              <a:off x="7813989" y="4101629"/>
              <a:ext cx="180000" cy="18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/>
            <p:cNvSpPr/>
            <p:nvPr/>
          </p:nvSpPr>
          <p:spPr>
            <a:xfrm>
              <a:off x="8160209" y="4281629"/>
              <a:ext cx="180000" cy="18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/>
            <p:cNvSpPr/>
            <p:nvPr/>
          </p:nvSpPr>
          <p:spPr>
            <a:xfrm>
              <a:off x="7436813" y="4848742"/>
              <a:ext cx="180000" cy="18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/>
            <p:cNvSpPr/>
            <p:nvPr/>
          </p:nvSpPr>
          <p:spPr>
            <a:xfrm>
              <a:off x="8232928" y="4842168"/>
              <a:ext cx="180000" cy="18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/>
            <p:cNvSpPr/>
            <p:nvPr/>
          </p:nvSpPr>
          <p:spPr>
            <a:xfrm>
              <a:off x="7813989" y="5028742"/>
              <a:ext cx="180000" cy="18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7454094" y="4345269"/>
              <a:ext cx="180000" cy="18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/>
            <p:cNvSpPr/>
            <p:nvPr/>
          </p:nvSpPr>
          <p:spPr>
            <a:xfrm>
              <a:off x="7813989" y="4551096"/>
              <a:ext cx="180000" cy="18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7001024" y="3712026"/>
              <a:ext cx="2039341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Helvetica Neue" charset="0"/>
                  <a:ea typeface="Helvetica Neue" charset="0"/>
                  <a:cs typeface="Helvetica Neue" charset="0"/>
                </a:rPr>
                <a:t>star layout</a:t>
              </a:r>
              <a:endParaRPr kumimoji="1" lang="ja-JP" alt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565F6D1-00EA-7840-944A-86A2C385FFF6}"/>
              </a:ext>
            </a:extLst>
          </p:cNvPr>
          <p:cNvSpPr/>
          <p:nvPr/>
        </p:nvSpPr>
        <p:spPr>
          <a:xfrm>
            <a:off x="1733228" y="6321017"/>
            <a:ext cx="7084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800">
                <a:latin typeface="Yu Gothic" panose="020B0400000000000000" pitchFamily="34" charset="-128"/>
                <a:ea typeface="Yu Gothic" panose="020B0400000000000000" pitchFamily="34" charset="-128"/>
                <a:cs typeface="Helvetica Neue" panose="02000503000000020004" pitchFamily="2" charset="0"/>
              </a:rPr>
              <a:t>このような特徴を使うことで、</a:t>
            </a:r>
            <a:r>
              <a:rPr lang="en-US" altLang="ja-JP" sz="1800" dirty="0">
                <a:latin typeface="Yu Gothic" panose="020B0400000000000000" pitchFamily="34" charset="-128"/>
                <a:ea typeface="Yu Gothic" panose="020B0400000000000000" pitchFamily="34" charset="-128"/>
                <a:cs typeface="Helvetica Neue" panose="02000503000000020004" pitchFamily="2" charset="0"/>
              </a:rPr>
              <a:t>Fake news</a:t>
            </a:r>
            <a:r>
              <a:rPr lang="ja-JP" altLang="en-US" sz="1800">
                <a:latin typeface="Yu Gothic" panose="020B0400000000000000" pitchFamily="34" charset="-128"/>
                <a:ea typeface="Yu Gothic" panose="020B0400000000000000" pitchFamily="34" charset="-128"/>
                <a:cs typeface="Helvetica Neue" panose="02000503000000020004" pitchFamily="2" charset="0"/>
              </a:rPr>
              <a:t>の初期発見に寄与</a:t>
            </a:r>
            <a:endParaRPr lang="ja-JP" altLang="en-US" sz="1800" dirty="0">
              <a:latin typeface="Yu Gothic" panose="020B0400000000000000" pitchFamily="34" charset="-128"/>
              <a:ea typeface="Yu Gothic" panose="020B0400000000000000" pitchFamily="34" charset="-128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4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 descr="ブラック, ストリート, 交通, 赤 が含まれている画像&#10;&#10;自動的に生成された説明">
            <a:extLst>
              <a:ext uri="{FF2B5EF4-FFF2-40B4-BE49-F238E27FC236}">
                <a16:creationId xmlns:a16="http://schemas.microsoft.com/office/drawing/2014/main" id="{F332297C-F96E-7F44-AD82-4F7D01E26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21" y="1174973"/>
            <a:ext cx="8786279" cy="5579289"/>
          </a:xfrm>
          <a:noFill/>
          <a:effectLst>
            <a:softEdge rad="0"/>
          </a:effectLst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ED1D89-54BB-1041-8A0D-AB6EF761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5000" y="18288"/>
            <a:ext cx="1155700" cy="32918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6CB4B4D-7CA3-9044-876B-883B54F8677D}" type="slidenum">
              <a:rPr lang="uk-UA" smtClean="0"/>
              <a:pPr>
                <a:spcAft>
                  <a:spcPts val="600"/>
                </a:spcAft>
              </a:pPr>
              <a:t>22</a:t>
            </a:fld>
            <a:endParaRPr lang="uk-UA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0FA02A92-3CDF-3B49-909C-FAEC15B5A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51" y="382885"/>
            <a:ext cx="9143999" cy="792088"/>
          </a:xfrm>
        </p:spPr>
        <p:txBody>
          <a:bodyPr>
            <a:noAutofit/>
          </a:bodyPr>
          <a:lstStyle/>
          <a:p>
            <a:r>
              <a:rPr lang="ja-JP" altLang="en-US"/>
              <a:t>研究トピック｜概観</a:t>
            </a:r>
            <a:endParaRPr lang="ja-JP" altLang="en-US" dirty="0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255CB275-FBF4-E44F-BB28-0C022946BC47}"/>
              </a:ext>
            </a:extLst>
          </p:cNvPr>
          <p:cNvSpPr/>
          <p:nvPr/>
        </p:nvSpPr>
        <p:spPr>
          <a:xfrm>
            <a:off x="173251" y="3063834"/>
            <a:ext cx="2926209" cy="2088316"/>
          </a:xfrm>
          <a:prstGeom prst="round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コンテンツ プレースホルダー 5">
            <a:extLst>
              <a:ext uri="{FF2B5EF4-FFF2-40B4-BE49-F238E27FC236}">
                <a16:creationId xmlns:a16="http://schemas.microsoft.com/office/drawing/2014/main" id="{E2A992B8-5D94-8F44-B402-AC6B6F08A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3" r="25363"/>
          <a:stretch>
            <a:fillRect/>
          </a:stretch>
        </p:blipFill>
        <p:spPr>
          <a:xfrm>
            <a:off x="661514" y="4144818"/>
            <a:ext cx="852380" cy="935809"/>
          </a:xfrm>
          <a:prstGeom prst="rect">
            <a:avLst/>
          </a:prstGeom>
        </p:spPr>
      </p:pic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5079263F-3887-304D-B7B9-00C826F9B22D}"/>
              </a:ext>
            </a:extLst>
          </p:cNvPr>
          <p:cNvSpPr/>
          <p:nvPr/>
        </p:nvSpPr>
        <p:spPr>
          <a:xfrm>
            <a:off x="750212" y="3650801"/>
            <a:ext cx="1800200" cy="6480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学術</a:t>
            </a:r>
            <a:r>
              <a:rPr lang="en-US" altLang="ja-JP" sz="1600" dirty="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Net</a:t>
            </a:r>
          </a:p>
          <a:p>
            <a:pPr algn="ctr"/>
            <a:r>
              <a:rPr lang="ja-JP" altLang="en-US" sz="140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謝辞</a:t>
            </a:r>
            <a:r>
              <a:rPr lang="en-US" altLang="ja-JP" sz="1400" dirty="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/</a:t>
            </a:r>
            <a:r>
              <a:rPr lang="ja-JP" altLang="en-US" sz="140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大学評判分析</a:t>
            </a:r>
            <a:endParaRPr kumimoji="1" lang="en-US" altLang="ja-JP" sz="1400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B5F0435-89C7-D34C-BB14-529F8AF440BA}"/>
              </a:ext>
            </a:extLst>
          </p:cNvPr>
          <p:cNvSpPr txBox="1"/>
          <p:nvPr/>
        </p:nvSpPr>
        <p:spPr>
          <a:xfrm>
            <a:off x="908986" y="3351536"/>
            <a:ext cx="929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>
                <a:latin typeface="ヒラギノ角ゴ Pro W3"/>
                <a:ea typeface="ヒラギノ角ゴ Pro W3"/>
                <a:cs typeface="ヒラギノ角ゴ Pro W3"/>
              </a:rPr>
              <a:t>2016〜</a:t>
            </a:r>
            <a:endParaRPr kumimoji="1" lang="ja-JP" altLang="en-US" sz="1600" dirty="0">
              <a:latin typeface="ヒラギノ角ゴ Pro W3"/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3462527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6956BF-73CD-134A-8E14-7D3044CA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12" y="366364"/>
            <a:ext cx="8915400" cy="990600"/>
          </a:xfrm>
        </p:spPr>
        <p:txBody>
          <a:bodyPr>
            <a:normAutofit/>
          </a:bodyPr>
          <a:lstStyle/>
          <a:p>
            <a:r>
              <a:rPr lang="ja-JP" altLang="en-US" sz="3200"/>
              <a:t>学術</a:t>
            </a:r>
            <a:r>
              <a:rPr lang="en-US" altLang="ja-JP" sz="3200" dirty="0"/>
              <a:t>Net</a:t>
            </a:r>
            <a:r>
              <a:rPr lang="ja-JP" altLang="en-US" sz="3200"/>
              <a:t> ｜謝辞による研究者関係</a:t>
            </a:r>
            <a:endParaRPr kumimoji="1" lang="ja-JP" altLang="en-US" sz="32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931AB85-7788-D845-AB64-D67CA3FB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4265F2-61BF-0140-8A68-1BC98DDC7747}" type="slidenum">
              <a:rPr lang="ja-JP" altLang="en-US" smtClean="0"/>
              <a:pPr>
                <a:defRPr/>
              </a:pPr>
              <a:t>23</a:t>
            </a:fld>
            <a:endParaRPr lang="ja-JP" altLang="en-US"/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A60488BF-7DB4-AB4A-950E-BC17C11E73BE}"/>
              </a:ext>
            </a:extLst>
          </p:cNvPr>
          <p:cNvSpPr txBox="1">
            <a:spLocks/>
          </p:cNvSpPr>
          <p:nvPr/>
        </p:nvSpPr>
        <p:spPr bwMode="auto">
          <a:xfrm>
            <a:off x="6696982" y="438896"/>
            <a:ext cx="3168352" cy="81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2DA7A"/>
              </a:buClr>
              <a:buSzPct val="95000"/>
              <a:buFont typeface="Wingdings 2" charset="0"/>
              <a:buChar char=""/>
              <a:defRPr kumimoji="1" sz="2600" b="0" i="0" kern="120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Hiragino Kaku Gothic Pro W3" panose="020B0300000000000000" pitchFamily="34" charset="-128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charset="0"/>
              <a:buChar char=""/>
              <a:defRPr kumimoji="1" sz="2400" kern="120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Hiragino Kaku Gothic Pro W3" panose="020B0300000000000000" pitchFamily="34" charset="-128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charset="0"/>
              <a:buChar char=""/>
              <a:defRPr kumimoji="1" sz="2100" kern="120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Hiragino Kaku Gothic Pro W3" panose="020B0300000000000000" pitchFamily="34" charset="-128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2DA7A"/>
              </a:buClr>
              <a:buSzPct val="65000"/>
              <a:buFont typeface="Wingdings 2" charset="0"/>
              <a:buChar char=""/>
              <a:defRPr kumimoji="1" sz="2000" kern="120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Hiragino Kaku Gothic Pro W3" panose="020B0300000000000000" pitchFamily="34" charset="-128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DA7A"/>
              </a:buClr>
              <a:buSzPct val="65000"/>
              <a:buFont typeface="Wingdings 2" charset="0"/>
              <a:buChar char=""/>
              <a:defRPr kumimoji="1" sz="2000" kern="120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Hiragino Kaku Gothic Pro W3" panose="020B0300000000000000" pitchFamily="34" charset="-128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/>
              </a:buClr>
            </a:pPr>
            <a:r>
              <a:rPr lang="ja-JP" altLang="en-US" sz="2000" dirty="0">
                <a:solidFill>
                  <a:schemeClr val="tx2"/>
                </a:solidFill>
              </a:rPr>
              <a:t>ノード</a:t>
            </a:r>
            <a:r>
              <a:rPr lang="en-US" altLang="ja-JP" sz="2000" dirty="0">
                <a:solidFill>
                  <a:schemeClr val="tx2"/>
                </a:solidFill>
              </a:rPr>
              <a:t>: </a:t>
            </a:r>
            <a:r>
              <a:rPr lang="ja-JP" altLang="en-US" sz="2000">
                <a:solidFill>
                  <a:schemeClr val="tx2"/>
                </a:solidFill>
              </a:rPr>
              <a:t>研究者名</a:t>
            </a:r>
            <a:endParaRPr lang="en-US" altLang="ja-JP" sz="2000" dirty="0">
              <a:solidFill>
                <a:schemeClr val="tx2"/>
              </a:solidFill>
            </a:endParaRPr>
          </a:p>
          <a:p>
            <a:pPr>
              <a:buClr>
                <a:schemeClr val="tx2"/>
              </a:buClr>
              <a:buFont typeface="Wingdings 2" pitchFamily="2" charset="2"/>
              <a:buChar char=""/>
            </a:pPr>
            <a:r>
              <a:rPr lang="ja-JP" altLang="en-US" sz="2000" dirty="0">
                <a:solidFill>
                  <a:schemeClr val="tx2"/>
                </a:solidFill>
              </a:rPr>
              <a:t>リンク</a:t>
            </a:r>
            <a:r>
              <a:rPr lang="en-US" altLang="ja-JP" sz="2000" dirty="0">
                <a:solidFill>
                  <a:schemeClr val="tx2"/>
                </a:solidFill>
              </a:rPr>
              <a:t>: </a:t>
            </a:r>
            <a:r>
              <a:rPr lang="ja-JP" altLang="en-US" sz="2000">
                <a:solidFill>
                  <a:schemeClr val="tx2"/>
                </a:solidFill>
              </a:rPr>
              <a:t>謝辞関係</a:t>
            </a:r>
            <a:endParaRPr lang="ja-JP" altLang="en-US" sz="2000" dirty="0">
              <a:solidFill>
                <a:schemeClr val="tx2"/>
              </a:solidFill>
            </a:endParaRPr>
          </a:p>
        </p:txBody>
      </p:sp>
      <p:pic>
        <p:nvPicPr>
          <p:cNvPr id="20" name="コンテンツ プレースホルダー 19">
            <a:extLst>
              <a:ext uri="{FF2B5EF4-FFF2-40B4-BE49-F238E27FC236}">
                <a16:creationId xmlns:a16="http://schemas.microsoft.com/office/drawing/2014/main" id="{7859A7AC-BCC3-6A4D-870F-B39AAB63B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0574" t="-3" r="20606"/>
          <a:stretch/>
        </p:blipFill>
        <p:spPr>
          <a:xfrm>
            <a:off x="198186" y="1709927"/>
            <a:ext cx="4940333" cy="48768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B2A17DD-84D7-EE42-A2C0-E46686AD75EF}"/>
              </a:ext>
            </a:extLst>
          </p:cNvPr>
          <p:cNvSpPr txBox="1"/>
          <p:nvPr/>
        </p:nvSpPr>
        <p:spPr>
          <a:xfrm>
            <a:off x="1700960" y="1425234"/>
            <a:ext cx="979755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tx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医学</a:t>
            </a:r>
          </a:p>
        </p:txBody>
      </p:sp>
      <p:pic>
        <p:nvPicPr>
          <p:cNvPr id="22" name="コンテンツ プレースホルダー 4">
            <a:extLst>
              <a:ext uri="{FF2B5EF4-FFF2-40B4-BE49-F238E27FC236}">
                <a16:creationId xmlns:a16="http://schemas.microsoft.com/office/drawing/2014/main" id="{1BD841A9-2E01-8944-89EB-77AC050E18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25" r="20606"/>
          <a:stretch/>
        </p:blipFill>
        <p:spPr>
          <a:xfrm>
            <a:off x="4762112" y="1709927"/>
            <a:ext cx="5022679" cy="4876800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2AEEE73-B042-B645-A3B4-CD1BE6E2A0DF}"/>
              </a:ext>
            </a:extLst>
          </p:cNvPr>
          <p:cNvSpPr txBox="1"/>
          <p:nvPr/>
        </p:nvSpPr>
        <p:spPr>
          <a:xfrm>
            <a:off x="6386029" y="1486494"/>
            <a:ext cx="1774845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tx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生物情報</a:t>
            </a:r>
          </a:p>
        </p:txBody>
      </p:sp>
      <p:pic>
        <p:nvPicPr>
          <p:cNvPr id="25" name="グラフィックス 24" descr="DNA">
            <a:extLst>
              <a:ext uri="{FF2B5EF4-FFF2-40B4-BE49-F238E27FC236}">
                <a16:creationId xmlns:a16="http://schemas.microsoft.com/office/drawing/2014/main" id="{2683496D-4BA8-2149-BBC6-1BAC00638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0575" y="1818135"/>
            <a:ext cx="579237" cy="579237"/>
          </a:xfrm>
          <a:prstGeom prst="rect">
            <a:avLst/>
          </a:prstGeom>
        </p:spPr>
      </p:pic>
      <p:pic>
        <p:nvPicPr>
          <p:cNvPr id="29" name="グラフィックス 28" descr="医師">
            <a:extLst>
              <a:ext uri="{FF2B5EF4-FFF2-40B4-BE49-F238E27FC236}">
                <a16:creationId xmlns:a16="http://schemas.microsoft.com/office/drawing/2014/main" id="{9E290335-A94F-1045-B1F2-D0F4426DAE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35099" y="1890947"/>
            <a:ext cx="579237" cy="579237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1B144BD-40A4-904F-A95C-AC30DBAED8D9}"/>
              </a:ext>
            </a:extLst>
          </p:cNvPr>
          <p:cNvSpPr txBox="1"/>
          <p:nvPr/>
        </p:nvSpPr>
        <p:spPr>
          <a:xfrm>
            <a:off x="3244840" y="6029971"/>
            <a:ext cx="341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分野</a:t>
            </a:r>
            <a:r>
              <a:rPr kumimoji="1" lang="ja-JP" altLang="en-US" sz="1800">
                <a:latin typeface="Meiryo" panose="020B0604030504040204" pitchFamily="34" charset="-128"/>
                <a:ea typeface="Meiryo" panose="020B0604030504040204" pitchFamily="34" charset="-128"/>
              </a:rPr>
              <a:t>によって異なる</a:t>
            </a:r>
            <a:r>
              <a:rPr kumimoji="1"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関係性</a:t>
            </a:r>
          </a:p>
        </p:txBody>
      </p:sp>
    </p:spTree>
    <p:extLst>
      <p:ext uri="{BB962C8B-B14F-4D97-AF65-F5344CB8AC3E}">
        <p14:creationId xmlns:p14="http://schemas.microsoft.com/office/powerpoint/2010/main" val="586308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 descr="ブラック, ストリート, 交通, 赤 が含まれている画像&#10;&#10;自動的に生成された説明">
            <a:extLst>
              <a:ext uri="{FF2B5EF4-FFF2-40B4-BE49-F238E27FC236}">
                <a16:creationId xmlns:a16="http://schemas.microsoft.com/office/drawing/2014/main" id="{F332297C-F96E-7F44-AD82-4F7D01E26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21" y="1174973"/>
            <a:ext cx="8786279" cy="5579289"/>
          </a:xfrm>
          <a:noFill/>
          <a:effectLst>
            <a:softEdge rad="0"/>
          </a:effectLst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ED1D89-54BB-1041-8A0D-AB6EF761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5000" y="18288"/>
            <a:ext cx="1155700" cy="32918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6CB4B4D-7CA3-9044-876B-883B54F8677D}" type="slidenum">
              <a:rPr lang="uk-UA" smtClean="0"/>
              <a:pPr>
                <a:spcAft>
                  <a:spcPts val="600"/>
                </a:spcAft>
              </a:pPr>
              <a:t>24</a:t>
            </a:fld>
            <a:endParaRPr lang="uk-UA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0FA02A92-3CDF-3B49-909C-FAEC15B5A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51" y="382885"/>
            <a:ext cx="9143999" cy="792088"/>
          </a:xfrm>
        </p:spPr>
        <p:txBody>
          <a:bodyPr>
            <a:noAutofit/>
          </a:bodyPr>
          <a:lstStyle/>
          <a:p>
            <a:r>
              <a:rPr lang="ja-JP" altLang="en-US"/>
              <a:t>研究トピック｜概観</a:t>
            </a:r>
            <a:endParaRPr lang="ja-JP" altLang="en-US" dirty="0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255CB275-FBF4-E44F-BB28-0C022946BC47}"/>
              </a:ext>
            </a:extLst>
          </p:cNvPr>
          <p:cNvSpPr/>
          <p:nvPr/>
        </p:nvSpPr>
        <p:spPr>
          <a:xfrm>
            <a:off x="6669053" y="3004457"/>
            <a:ext cx="2926209" cy="2088316"/>
          </a:xfrm>
          <a:prstGeom prst="round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21AAC78C-C87B-FD4B-BC3E-ED0534D2E12E}"/>
              </a:ext>
            </a:extLst>
          </p:cNvPr>
          <p:cNvSpPr/>
          <p:nvPr/>
        </p:nvSpPr>
        <p:spPr>
          <a:xfrm>
            <a:off x="7098576" y="3633454"/>
            <a:ext cx="2300249" cy="6480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スポーツ</a:t>
            </a:r>
            <a:r>
              <a:rPr lang="en-US" altLang="ja-JP" sz="1400" dirty="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Net</a:t>
            </a:r>
          </a:p>
          <a:p>
            <a:pPr algn="ctr"/>
            <a:r>
              <a:rPr lang="ja-JP" altLang="en-US" sz="140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サッカーデータの解析</a:t>
            </a:r>
            <a:endParaRPr lang="en-US" altLang="ja-JP" sz="1400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  <a:p>
            <a:pPr algn="ctr"/>
            <a:r>
              <a:rPr lang="ja-JP" altLang="en-US" sz="140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プロ野球ツイートの分析</a:t>
            </a:r>
            <a:endParaRPr lang="en-US" altLang="ja-JP" sz="1400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71778B8-6E9D-194C-B1A4-AB003CAA06F8}"/>
              </a:ext>
            </a:extLst>
          </p:cNvPr>
          <p:cNvSpPr txBox="1"/>
          <p:nvPr/>
        </p:nvSpPr>
        <p:spPr>
          <a:xfrm>
            <a:off x="7009879" y="3324850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ヒラギノ角ゴ Pro W3"/>
                <a:ea typeface="ヒラギノ角ゴ Pro W3"/>
                <a:cs typeface="ヒラギノ角ゴ Pro W3"/>
              </a:rPr>
              <a:t>2016〜</a:t>
            </a:r>
            <a:endParaRPr kumimoji="1" lang="ja-JP" altLang="en-US" sz="16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717FEB4-C532-7743-B859-1BB8498A82AA}"/>
              </a:ext>
            </a:extLst>
          </p:cNvPr>
          <p:cNvSpPr txBox="1"/>
          <p:nvPr/>
        </p:nvSpPr>
        <p:spPr>
          <a:xfrm>
            <a:off x="7285044" y="4292239"/>
            <a:ext cx="1989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latin typeface="ヒラギノ角ゴ Pro W3"/>
                <a:ea typeface="ヒラギノ角ゴ Pro W3"/>
                <a:cs typeface="ヒラギノ角ゴ Pro W3"/>
              </a:rPr>
              <a:t>卒論</a:t>
            </a:r>
            <a:r>
              <a:rPr lang="en-US" altLang="ja-JP" sz="1200" dirty="0">
                <a:latin typeface="ヒラギノ角ゴ Pro W3"/>
                <a:ea typeface="ヒラギノ角ゴ Pro W3"/>
                <a:cs typeface="ヒラギノ角ゴ Pro W3"/>
              </a:rPr>
              <a:t>(2016, 2018, 2019)</a:t>
            </a:r>
            <a:endParaRPr kumimoji="1" lang="ja-JP" altLang="en-US" sz="1200" dirty="0">
              <a:latin typeface="ヒラギノ角ゴ Pro W3"/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2620121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>
            <a:extLst>
              <a:ext uri="{FF2B5EF4-FFF2-40B4-BE49-F238E27FC236}">
                <a16:creationId xmlns:a16="http://schemas.microsoft.com/office/drawing/2014/main" id="{877B23EA-DF95-A84B-BFB4-43A7DD6F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0" lang="ja-JP" altLang="en-US" sz="3200">
                <a:latin typeface="Meiryo" panose="020B0604030504040204" pitchFamily="34" charset="-128"/>
                <a:cs typeface="ＭＳ Ｐゴシック" charset="0"/>
              </a:rPr>
              <a:t>スポーツ</a:t>
            </a:r>
            <a:r>
              <a:rPr kumimoji="0" lang="en-US" altLang="ja-JP" sz="3200" dirty="0">
                <a:latin typeface="Meiryo" panose="020B0604030504040204" pitchFamily="34" charset="-128"/>
                <a:cs typeface="ＭＳ Ｐゴシック" charset="0"/>
              </a:rPr>
              <a:t>Net</a:t>
            </a:r>
            <a:r>
              <a:rPr lang="ja-JP" altLang="en-US" sz="3200"/>
              <a:t> ｜</a:t>
            </a:r>
            <a:r>
              <a:rPr kumimoji="0" lang="ja-JP" altLang="en-US" sz="3200">
                <a:latin typeface="Meiryo" panose="020B0604030504040204" pitchFamily="34" charset="-128"/>
                <a:cs typeface="ＭＳ Ｐゴシック" charset="0"/>
              </a:rPr>
              <a:t>選手スピードの関係から戦況予兆</a:t>
            </a:r>
            <a:endParaRPr lang="ja-JP" altLang="en-US" sz="3200">
              <a:latin typeface="Meiryo" panose="020B0604030504040204" pitchFamily="34" charset="-128"/>
            </a:endParaRPr>
          </a:p>
        </p:txBody>
      </p:sp>
      <p:sp>
        <p:nvSpPr>
          <p:cNvPr id="12" name="テキスト プレースホルダー 11">
            <a:extLst>
              <a:ext uri="{FF2B5EF4-FFF2-40B4-BE49-F238E27FC236}">
                <a16:creationId xmlns:a16="http://schemas.microsoft.com/office/drawing/2014/main" id="{61B448C1-9964-504D-B017-09DD48283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983" y="2326061"/>
            <a:ext cx="4259580" cy="639762"/>
          </a:xfrm>
        </p:spPr>
        <p:txBody>
          <a:bodyPr/>
          <a:lstStyle/>
          <a:p>
            <a:r>
              <a:rPr lang="en-US" altLang="ja-JP" dirty="0">
                <a:latin typeface="Meiryo" panose="020B0604030504040204" pitchFamily="34" charset="-128"/>
              </a:rPr>
              <a:t>PA</a:t>
            </a:r>
            <a:r>
              <a:rPr lang="ja-JP" altLang="en-US">
                <a:latin typeface="Meiryo" panose="020B0604030504040204" pitchFamily="34" charset="-128"/>
              </a:rPr>
              <a:t>外での関係は平等</a:t>
            </a:r>
          </a:p>
        </p:txBody>
      </p:sp>
      <p:sp>
        <p:nvSpPr>
          <p:cNvPr id="14" name="テキスト プレースホルダー 13">
            <a:extLst>
              <a:ext uri="{FF2B5EF4-FFF2-40B4-BE49-F238E27FC236}">
                <a16:creationId xmlns:a16="http://schemas.microsoft.com/office/drawing/2014/main" id="{237A5254-380D-254A-AEA4-F3EF190D3F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50803" y="2326061"/>
            <a:ext cx="4259580" cy="639762"/>
          </a:xfrm>
        </p:spPr>
        <p:txBody>
          <a:bodyPr/>
          <a:lstStyle/>
          <a:p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Goal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の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分前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83062EC-F106-6642-B8CC-4126BE64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25</a:t>
            </a:fld>
            <a:endParaRPr lang="uk-UA"/>
          </a:p>
        </p:txBody>
      </p:sp>
      <p:pic>
        <p:nvPicPr>
          <p:cNvPr id="16" name="コンテンツ プレースホルダー 15">
            <a:extLst>
              <a:ext uri="{FF2B5EF4-FFF2-40B4-BE49-F238E27FC236}">
                <a16:creationId xmlns:a16="http://schemas.microsoft.com/office/drawing/2014/main" id="{DD02A3E8-7B59-ED46-B1D5-9FEAAC1C4C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5300" y="3207004"/>
            <a:ext cx="4259263" cy="2414079"/>
          </a:xfrm>
          <a:prstGeom prst="rect">
            <a:avLst/>
          </a:prstGeom>
        </p:spPr>
      </p:pic>
      <p:pic>
        <p:nvPicPr>
          <p:cNvPr id="17" name="コンテンツ プレースホルダー 16">
            <a:extLst>
              <a:ext uri="{FF2B5EF4-FFF2-40B4-BE49-F238E27FC236}">
                <a16:creationId xmlns:a16="http://schemas.microsoft.com/office/drawing/2014/main" id="{99CE5AA6-8EAD-3C48-8D21-0C68C9E7734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151438" y="3207005"/>
            <a:ext cx="4259262" cy="2414078"/>
          </a:xfrm>
          <a:prstGeom prst="rect">
            <a:avLst/>
          </a:prstGeom>
        </p:spPr>
      </p:pic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E5CB8185-8650-EE48-82CC-1C7395BADA76}"/>
              </a:ext>
            </a:extLst>
          </p:cNvPr>
          <p:cNvSpPr txBox="1">
            <a:spLocks/>
          </p:cNvSpPr>
          <p:nvPr/>
        </p:nvSpPr>
        <p:spPr bwMode="auto">
          <a:xfrm>
            <a:off x="6051988" y="1355238"/>
            <a:ext cx="3854012" cy="81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2DA7A"/>
              </a:buClr>
              <a:buSzPct val="95000"/>
              <a:buFont typeface="Wingdings 2" charset="0"/>
              <a:buChar char=""/>
              <a:defRPr kumimoji="1" sz="2600" b="0" i="0" kern="120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Hiragino Kaku Gothic Pro W3" panose="020B0300000000000000" pitchFamily="34" charset="-128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charset="0"/>
              <a:buChar char=""/>
              <a:defRPr kumimoji="1" sz="2400" kern="120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Hiragino Kaku Gothic Pro W3" panose="020B0300000000000000" pitchFamily="34" charset="-128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charset="0"/>
              <a:buChar char=""/>
              <a:defRPr kumimoji="1" sz="2100" kern="120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Hiragino Kaku Gothic Pro W3" panose="020B0300000000000000" pitchFamily="34" charset="-128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2DA7A"/>
              </a:buClr>
              <a:buSzPct val="65000"/>
              <a:buFont typeface="Wingdings 2" charset="0"/>
              <a:buChar char=""/>
              <a:defRPr kumimoji="1" sz="2000" kern="120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Hiragino Kaku Gothic Pro W3" panose="020B0300000000000000" pitchFamily="34" charset="-128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DA7A"/>
              </a:buClr>
              <a:buSzPct val="65000"/>
              <a:buFont typeface="Wingdings 2" charset="0"/>
              <a:buChar char=""/>
              <a:defRPr kumimoji="1" sz="2000" kern="120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Hiragino Kaku Gothic Pro W3" panose="020B0300000000000000" pitchFamily="34" charset="-128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/>
              </a:buClr>
            </a:pPr>
            <a:r>
              <a:rPr lang="ja-JP" altLang="en-US" sz="2000" dirty="0">
                <a:solidFill>
                  <a:schemeClr val="tx2"/>
                </a:solidFill>
              </a:rPr>
              <a:t>ノード</a:t>
            </a:r>
            <a:r>
              <a:rPr lang="en-US" altLang="ja-JP" sz="2000" dirty="0">
                <a:solidFill>
                  <a:schemeClr val="tx2"/>
                </a:solidFill>
              </a:rPr>
              <a:t>: </a:t>
            </a:r>
            <a:r>
              <a:rPr lang="ja-JP" altLang="en-US" sz="2000">
                <a:solidFill>
                  <a:schemeClr val="tx2"/>
                </a:solidFill>
              </a:rPr>
              <a:t>選手</a:t>
            </a:r>
            <a:endParaRPr lang="en-US" altLang="ja-JP" sz="2000" dirty="0">
              <a:solidFill>
                <a:schemeClr val="tx2"/>
              </a:solidFill>
            </a:endParaRPr>
          </a:p>
          <a:p>
            <a:pPr>
              <a:buClr>
                <a:schemeClr val="tx2"/>
              </a:buClr>
            </a:pPr>
            <a:r>
              <a:rPr lang="ja-JP" altLang="en-US" sz="2000">
                <a:solidFill>
                  <a:schemeClr val="tx2"/>
                </a:solidFill>
              </a:rPr>
              <a:t>リンク</a:t>
            </a:r>
            <a:r>
              <a:rPr lang="en-US" altLang="ja-JP" sz="2000" dirty="0">
                <a:solidFill>
                  <a:schemeClr val="tx2"/>
                </a:solidFill>
              </a:rPr>
              <a:t>: </a:t>
            </a:r>
            <a:r>
              <a:rPr lang="ja-JP" altLang="en-US" sz="2000">
                <a:solidFill>
                  <a:schemeClr val="tx2"/>
                </a:solidFill>
              </a:rPr>
              <a:t>移動速度の相関関係</a:t>
            </a:r>
            <a:endParaRPr lang="ja-JP" altLang="en-US" sz="2000" dirty="0">
              <a:solidFill>
                <a:schemeClr val="tx2"/>
              </a:solidFill>
            </a:endParaRPr>
          </a:p>
        </p:txBody>
      </p:sp>
      <p:pic>
        <p:nvPicPr>
          <p:cNvPr id="22" name="グラフィックス 21" descr="サッカー">
            <a:extLst>
              <a:ext uri="{FF2B5EF4-FFF2-40B4-BE49-F238E27FC236}">
                <a16:creationId xmlns:a16="http://schemas.microsoft.com/office/drawing/2014/main" id="{F9E559B5-6C04-A243-B14A-82E8957B1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101" y="2073037"/>
            <a:ext cx="639763" cy="639763"/>
          </a:xfrm>
          <a:prstGeom prst="rect">
            <a:avLst/>
          </a:prstGeom>
        </p:spPr>
      </p:pic>
      <p:pic>
        <p:nvPicPr>
          <p:cNvPr id="24" name="グラフィックス 23" descr="サッカー ボール">
            <a:extLst>
              <a:ext uri="{FF2B5EF4-FFF2-40B4-BE49-F238E27FC236}">
                <a16:creationId xmlns:a16="http://schemas.microsoft.com/office/drawing/2014/main" id="{79F55A4A-E689-DB4C-B829-9F2995B033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2581" y="1308449"/>
            <a:ext cx="672283" cy="672283"/>
          </a:xfrm>
          <a:prstGeom prst="rect">
            <a:avLst/>
          </a:prstGeom>
        </p:spPr>
      </p:pic>
      <p:pic>
        <p:nvPicPr>
          <p:cNvPr id="25" name="グラフィックス 24" descr="サッカー">
            <a:extLst>
              <a:ext uri="{FF2B5EF4-FFF2-40B4-BE49-F238E27FC236}">
                <a16:creationId xmlns:a16="http://schemas.microsoft.com/office/drawing/2014/main" id="{6DEB14F5-9EDA-8F45-9A3D-1250390217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101" y="2645941"/>
            <a:ext cx="639763" cy="639763"/>
          </a:xfrm>
          <a:prstGeom prst="rect">
            <a:avLst/>
          </a:prstGeom>
        </p:spPr>
      </p:pic>
      <p:pic>
        <p:nvPicPr>
          <p:cNvPr id="26" name="グラフィックス 25" descr="サッカー">
            <a:extLst>
              <a:ext uri="{FF2B5EF4-FFF2-40B4-BE49-F238E27FC236}">
                <a16:creationId xmlns:a16="http://schemas.microsoft.com/office/drawing/2014/main" id="{FE7EF654-66F4-FF4A-9C5C-844C40A15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4445" y="1855244"/>
            <a:ext cx="639763" cy="639763"/>
          </a:xfrm>
          <a:prstGeom prst="rect">
            <a:avLst/>
          </a:prstGeom>
        </p:spPr>
      </p:pic>
      <p:pic>
        <p:nvPicPr>
          <p:cNvPr id="27" name="グラフィックス 26" descr="サッカー">
            <a:extLst>
              <a:ext uri="{FF2B5EF4-FFF2-40B4-BE49-F238E27FC236}">
                <a16:creationId xmlns:a16="http://schemas.microsoft.com/office/drawing/2014/main" id="{31407A58-1BDA-104D-9A43-0B962B05CB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89487" y="2404554"/>
            <a:ext cx="639763" cy="639763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598FD58-C0D4-6446-82B7-2D948E8B56B1}"/>
              </a:ext>
            </a:extLst>
          </p:cNvPr>
          <p:cNvSpPr txBox="1"/>
          <p:nvPr/>
        </p:nvSpPr>
        <p:spPr>
          <a:xfrm>
            <a:off x="1968435" y="6097233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>
                <a:latin typeface="Meiryo" panose="020B0604030504040204" pitchFamily="34" charset="-128"/>
                <a:ea typeface="Meiryo" panose="020B0604030504040204" pitchFamily="34" charset="-128"/>
              </a:rPr>
              <a:t>選手の</a:t>
            </a:r>
            <a:r>
              <a:rPr kumimoji="1"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移動速度の変化</a:t>
            </a:r>
            <a:r>
              <a:rPr kumimoji="1" lang="ja-JP" altLang="en-US" sz="1800">
                <a:latin typeface="Meiryo" panose="020B0604030504040204" pitchFamily="34" charset="-128"/>
                <a:ea typeface="Meiryo" panose="020B0604030504040204" pitchFamily="34" charset="-128"/>
              </a:rPr>
              <a:t>だけから、</a:t>
            </a:r>
            <a:r>
              <a:rPr kumimoji="1"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戦況変化を検出</a:t>
            </a:r>
          </a:p>
        </p:txBody>
      </p:sp>
    </p:spTree>
    <p:extLst>
      <p:ext uri="{BB962C8B-B14F-4D97-AF65-F5344CB8AC3E}">
        <p14:creationId xmlns:p14="http://schemas.microsoft.com/office/powerpoint/2010/main" val="2019802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 descr="ブラック, ストリート, 交通, 赤 が含まれている画像&#10;&#10;自動的に生成された説明">
            <a:extLst>
              <a:ext uri="{FF2B5EF4-FFF2-40B4-BE49-F238E27FC236}">
                <a16:creationId xmlns:a16="http://schemas.microsoft.com/office/drawing/2014/main" id="{F332297C-F96E-7F44-AD82-4F7D01E26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21" y="1174973"/>
            <a:ext cx="8786279" cy="5579289"/>
          </a:xfrm>
          <a:noFill/>
          <a:effectLst>
            <a:softEdge rad="0"/>
          </a:effectLst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ED1D89-54BB-1041-8A0D-AB6EF761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5000" y="18288"/>
            <a:ext cx="1155700" cy="32918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6CB4B4D-7CA3-9044-876B-883B54F8677D}" type="slidenum">
              <a:rPr lang="uk-UA" smtClean="0"/>
              <a:pPr>
                <a:spcAft>
                  <a:spcPts val="600"/>
                </a:spcAft>
              </a:pPr>
              <a:t>26</a:t>
            </a:fld>
            <a:endParaRPr lang="uk-UA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0FA02A92-3CDF-3B49-909C-FAEC15B5A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51" y="382885"/>
            <a:ext cx="9143999" cy="792088"/>
          </a:xfrm>
        </p:spPr>
        <p:txBody>
          <a:bodyPr>
            <a:noAutofit/>
          </a:bodyPr>
          <a:lstStyle/>
          <a:p>
            <a:r>
              <a:rPr lang="ja-JP" altLang="en-US"/>
              <a:t>研究トピック｜概観</a:t>
            </a:r>
            <a:endParaRPr lang="ja-JP" altLang="en-US" dirty="0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255CB275-FBF4-E44F-BB28-0C022946BC47}"/>
              </a:ext>
            </a:extLst>
          </p:cNvPr>
          <p:cNvSpPr/>
          <p:nvPr/>
        </p:nvSpPr>
        <p:spPr>
          <a:xfrm>
            <a:off x="1819041" y="4773881"/>
            <a:ext cx="5911795" cy="1840675"/>
          </a:xfrm>
          <a:prstGeom prst="round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F03844E7-EACD-F644-B037-B21CB579896F}"/>
              </a:ext>
            </a:extLst>
          </p:cNvPr>
          <p:cNvSpPr/>
          <p:nvPr/>
        </p:nvSpPr>
        <p:spPr>
          <a:xfrm>
            <a:off x="2232563" y="5180820"/>
            <a:ext cx="5057441" cy="1299381"/>
          </a:xfrm>
          <a:prstGeom prst="roundRect">
            <a:avLst/>
          </a:prstGeom>
          <a:solidFill>
            <a:srgbClr val="00B0F0">
              <a:alpha val="14000"/>
            </a:srgb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ja-JP" altLang="en-US" sz="200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人間活動のバースト性</a:t>
            </a:r>
            <a:endParaRPr kumimoji="1" lang="en-US" altLang="ja-JP" sz="2000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DEFC331-5DD6-1644-8561-41038FB0B1F8}"/>
              </a:ext>
            </a:extLst>
          </p:cNvPr>
          <p:cNvSpPr txBox="1"/>
          <p:nvPr/>
        </p:nvSpPr>
        <p:spPr>
          <a:xfrm>
            <a:off x="2287814" y="4824264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ヒラギノ角ゴ Pro W3"/>
                <a:ea typeface="ヒラギノ角ゴ Pro W3"/>
                <a:cs typeface="ヒラギノ角ゴ Pro W3"/>
              </a:rPr>
              <a:t>2018〜</a:t>
            </a:r>
            <a:endParaRPr kumimoji="1" lang="ja-JP" altLang="en-US" sz="16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5D80DCDA-1900-3548-A9DB-6EC6F34CFB88}"/>
              </a:ext>
            </a:extLst>
          </p:cNvPr>
          <p:cNvSpPr/>
          <p:nvPr/>
        </p:nvSpPr>
        <p:spPr>
          <a:xfrm>
            <a:off x="2752044" y="5684709"/>
            <a:ext cx="1725662" cy="630871"/>
          </a:xfrm>
          <a:prstGeom prst="roundRect">
            <a:avLst/>
          </a:prstGeom>
          <a:ln>
            <a:solidFill>
              <a:srgbClr val="FF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160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乳幼児の活動量</a:t>
            </a:r>
            <a:endParaRPr lang="en-US" altLang="ja-JP" sz="1600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85A50867-7675-CC46-86F6-5ABABC371D5A}"/>
              </a:ext>
            </a:extLst>
          </p:cNvPr>
          <p:cNvSpPr/>
          <p:nvPr/>
        </p:nvSpPr>
        <p:spPr>
          <a:xfrm>
            <a:off x="5105176" y="5693047"/>
            <a:ext cx="1725662" cy="590853"/>
          </a:xfrm>
          <a:prstGeom prst="roundRect">
            <a:avLst/>
          </a:prstGeom>
          <a:solidFill>
            <a:schemeClr val="bg1"/>
          </a:solidFill>
          <a:ln>
            <a:solidFill>
              <a:srgbClr val="FF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オンライン活動</a:t>
            </a:r>
            <a:endParaRPr kumimoji="1" lang="en-US" altLang="ja-JP" sz="1600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3642557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DA7FC2-E192-AA4C-A49C-9C971806A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人間活動のバースト性</a:t>
            </a:r>
            <a:r>
              <a:rPr lang="ja-JP" altLang="en-US"/>
              <a:t>｜乳幼児の活動量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A4113A-114F-A547-B4BF-31740CBDB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D7EC7F-E571-B84A-B949-F21B4F2C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27</a:t>
            </a:fld>
            <a:endParaRPr lang="uk-UA"/>
          </a:p>
        </p:txBody>
      </p:sp>
      <p:pic>
        <p:nvPicPr>
          <p:cNvPr id="6" name="コンテンツ プレースホルダー 6">
            <a:extLst>
              <a:ext uri="{FF2B5EF4-FFF2-40B4-BE49-F238E27FC236}">
                <a16:creationId xmlns:a16="http://schemas.microsoft.com/office/drawing/2014/main" id="{B224F934-6ACE-1C47-8BCE-BC3215089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2" y="5041958"/>
            <a:ext cx="1437346" cy="1401580"/>
          </a:xfrm>
          <a:prstGeom prst="rect">
            <a:avLst/>
          </a:prstGeom>
        </p:spPr>
      </p:pic>
      <p:pic>
        <p:nvPicPr>
          <p:cNvPr id="7" name="コンテンツ プレースホルダー 14">
            <a:extLst>
              <a:ext uri="{FF2B5EF4-FFF2-40B4-BE49-F238E27FC236}">
                <a16:creationId xmlns:a16="http://schemas.microsoft.com/office/drawing/2014/main" id="{F7A684CF-8815-0846-9FB5-159317C3E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451" y="2164733"/>
            <a:ext cx="3358826" cy="331056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2B4542D-17E5-E34D-BED8-AD73D5123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2521" y="2303346"/>
            <a:ext cx="3500913" cy="2418475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53F000E-710F-2F4E-92DC-8138D1FCC703}"/>
              </a:ext>
            </a:extLst>
          </p:cNvPr>
          <p:cNvSpPr/>
          <p:nvPr/>
        </p:nvSpPr>
        <p:spPr>
          <a:xfrm>
            <a:off x="2438650" y="1694998"/>
            <a:ext cx="365837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sz="1800">
                <a:latin typeface="+mj-ea"/>
                <a:ea typeface="+mj-ea"/>
              </a:rPr>
              <a:t>幼児の活動量時系列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4D1CD2A-04FB-8F41-92B0-53B2A53808A4}"/>
              </a:ext>
            </a:extLst>
          </p:cNvPr>
          <p:cNvSpPr/>
          <p:nvPr/>
        </p:nvSpPr>
        <p:spPr>
          <a:xfrm>
            <a:off x="6255451" y="1600200"/>
            <a:ext cx="304196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sz="1800">
                <a:latin typeface="+mj-ea"/>
                <a:ea typeface="+mj-ea"/>
              </a:rPr>
              <a:t>幼児の活動時間間隔の分布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13EE688-4CD0-6145-90FC-64B91AE09AC1}"/>
              </a:ext>
            </a:extLst>
          </p:cNvPr>
          <p:cNvSpPr txBox="1"/>
          <p:nvPr/>
        </p:nvSpPr>
        <p:spPr>
          <a:xfrm rot="16200000">
            <a:off x="813195" y="3635351"/>
            <a:ext cx="5565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800" i="1" dirty="0"/>
              <a:t>C</a:t>
            </a:r>
            <a:r>
              <a:rPr kumimoji="1" lang="en-US" altLang="ja-JP" sz="1800" dirty="0"/>
              <a:t>(</a:t>
            </a:r>
            <a:r>
              <a:rPr kumimoji="1" lang="en-US" altLang="ja-JP" sz="1800" i="1" dirty="0"/>
              <a:t>t</a:t>
            </a:r>
            <a:r>
              <a:rPr kumimoji="1" lang="en-US" altLang="ja-JP" sz="1800" dirty="0"/>
              <a:t>)</a:t>
            </a:r>
            <a:endParaRPr kumimoji="1" lang="ja-JP" altLang="en-US" sz="1800"/>
          </a:p>
        </p:txBody>
      </p:sp>
      <p:pic>
        <p:nvPicPr>
          <p:cNvPr id="14" name="コンテンツ プレースホルダー 10">
            <a:extLst>
              <a:ext uri="{FF2B5EF4-FFF2-40B4-BE49-F238E27FC236}">
                <a16:creationId xmlns:a16="http://schemas.microsoft.com/office/drawing/2014/main" id="{18FCDFDB-F7B6-1448-9AF9-937926AD62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05" y="1627313"/>
            <a:ext cx="2212611" cy="29501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四角形吹き出し 14">
            <a:extLst>
              <a:ext uri="{FF2B5EF4-FFF2-40B4-BE49-F238E27FC236}">
                <a16:creationId xmlns:a16="http://schemas.microsoft.com/office/drawing/2014/main" id="{2981E069-6ABC-3345-A2C7-23C1A7AAED28}"/>
              </a:ext>
            </a:extLst>
          </p:cNvPr>
          <p:cNvSpPr/>
          <p:nvPr/>
        </p:nvSpPr>
        <p:spPr>
          <a:xfrm>
            <a:off x="2471368" y="4816619"/>
            <a:ext cx="1704039" cy="1194140"/>
          </a:xfrm>
          <a:prstGeom prst="wedgeRectCallout">
            <a:avLst>
              <a:gd name="adj1" fmla="val -74711"/>
              <a:gd name="adj2" fmla="val -131329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800" dirty="0">
              <a:ea typeface="Yu Gothic Light" charset="-128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D0E3F61F-3A7A-2F4E-BAEB-C159B917212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t="32588" r="19269" b="34961"/>
          <a:stretch/>
        </p:blipFill>
        <p:spPr>
          <a:xfrm>
            <a:off x="2618953" y="4869357"/>
            <a:ext cx="1466159" cy="1099619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C59ED61-90F8-C34D-87FF-4B9187EC5E17}"/>
              </a:ext>
            </a:extLst>
          </p:cNvPr>
          <p:cNvSpPr txBox="1"/>
          <p:nvPr/>
        </p:nvSpPr>
        <p:spPr>
          <a:xfrm>
            <a:off x="3167907" y="6029971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人間</a:t>
            </a:r>
            <a:r>
              <a:rPr kumimoji="1" lang="ja-JP" altLang="en-US" sz="1800">
                <a:latin typeface="Meiryo" panose="020B0604030504040204" pitchFamily="34" charset="-128"/>
                <a:ea typeface="Meiryo" panose="020B0604030504040204" pitchFamily="34" charset="-128"/>
              </a:rPr>
              <a:t>活動の背後に潜む</a:t>
            </a:r>
            <a:r>
              <a:rPr kumimoji="1"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普遍性</a:t>
            </a:r>
            <a:endParaRPr kumimoji="1" lang="ja-JP" altLang="en-US" sz="3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231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F7F0CCE-B7EC-3E42-A723-1BB2DD487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研究室の様子</a:t>
            </a:r>
          </a:p>
        </p:txBody>
      </p:sp>
      <p:pic>
        <p:nvPicPr>
          <p:cNvPr id="9" name="コンテンツ プレースホルダー 8" descr="屋内, 天井, テーブル, 部屋 が含まれている画像&#10;&#10;自動的に生成された説明">
            <a:extLst>
              <a:ext uri="{FF2B5EF4-FFF2-40B4-BE49-F238E27FC236}">
                <a16:creationId xmlns:a16="http://schemas.microsoft.com/office/drawing/2014/main" id="{B39AC80B-5FA9-C04F-95FC-CB04754FA8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2391569"/>
            <a:ext cx="4375150" cy="3281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コンテンツ プレースホルダー 10" descr="屋内, 天井, テーブル, 部屋 が含まれている画像&#10;&#10;自動的に生成された説明">
            <a:extLst>
              <a:ext uri="{FF2B5EF4-FFF2-40B4-BE49-F238E27FC236}">
                <a16:creationId xmlns:a16="http://schemas.microsoft.com/office/drawing/2014/main" id="{1953C534-61F3-1E4A-9B72-2664581E81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550" y="2391569"/>
            <a:ext cx="4375150" cy="3281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310905-9812-C841-9DFB-47A169246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28</a:t>
            </a:fld>
            <a:endParaRPr lang="uk-UA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65ABB34-52AA-6D4F-B492-34970C560C04}"/>
              </a:ext>
            </a:extLst>
          </p:cNvPr>
          <p:cNvSpPr txBox="1"/>
          <p:nvPr/>
        </p:nvSpPr>
        <p:spPr>
          <a:xfrm>
            <a:off x="634380" y="1294429"/>
            <a:ext cx="52437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itchFamily="2" charset="2"/>
              <a:buChar char="ü"/>
            </a:pPr>
            <a:r>
              <a:rPr kumimoji="1" lang="en-US" altLang="ja-JP" sz="2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</a:t>
            </a:r>
            <a:r>
              <a:rPr kumimoji="1" lang="ja-JP" altLang="en-US" sz="2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人</a:t>
            </a:r>
            <a:r>
              <a:rPr kumimoji="1" lang="en-US" altLang="ja-JP" sz="2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</a:t>
            </a:r>
            <a:r>
              <a:rPr kumimoji="1" lang="ja-JP" altLang="en-US" sz="2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デスク、ディスプレイなども</a:t>
            </a:r>
            <a:endParaRPr kumimoji="1" lang="en-US" altLang="ja-JP" sz="24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kumimoji="1" lang="ja-JP" altLang="en-US" sz="2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何もなければ</a:t>
            </a:r>
            <a:r>
              <a:rPr kumimoji="1" lang="en-US" altLang="ja-JP" sz="2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24</a:t>
            </a:r>
            <a:r>
              <a:rPr kumimoji="1" lang="ja-JP" altLang="en-US" sz="2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時間出入り自由</a:t>
            </a:r>
          </a:p>
        </p:txBody>
      </p:sp>
    </p:spTree>
    <p:extLst>
      <p:ext uri="{BB962C8B-B14F-4D97-AF65-F5344CB8AC3E}">
        <p14:creationId xmlns:p14="http://schemas.microsoft.com/office/powerpoint/2010/main" val="2062717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 descr="屋外, 建物, 水, ベンチ が含まれている画像&#10;&#10;自動的に生成された説明">
            <a:extLst>
              <a:ext uri="{FF2B5EF4-FFF2-40B4-BE49-F238E27FC236}">
                <a16:creationId xmlns:a16="http://schemas.microsoft.com/office/drawing/2014/main" id="{3A08D710-4144-BA4A-9D5A-ADCE89C60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5" r="1" b="1"/>
          <a:stretch/>
        </p:blipFill>
        <p:spPr>
          <a:xfrm>
            <a:off x="98425" y="517525"/>
            <a:ext cx="9709150" cy="6272213"/>
          </a:xfrm>
          <a:noFill/>
        </p:spPr>
      </p:pic>
      <p:sp>
        <p:nvSpPr>
          <p:cNvPr id="4" name="スライド番号プレースホルダー 3" hidden="1">
            <a:extLst>
              <a:ext uri="{FF2B5EF4-FFF2-40B4-BE49-F238E27FC236}">
                <a16:creationId xmlns:a16="http://schemas.microsoft.com/office/drawing/2014/main" id="{3E7A73A3-5A4B-EB46-A6E3-53E0A444E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86CB4B4D-7CA3-9044-876B-883B54F8677D}" type="slidenum">
              <a:rPr lang="uk-UA" smtClean="0"/>
              <a:pPr>
                <a:spcAft>
                  <a:spcPts val="600"/>
                </a:spcAft>
              </a:pPr>
              <a:t>29</a:t>
            </a:fld>
            <a:endParaRPr lang="uk-UA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5546715-470A-584B-92AB-33EA83BC5602}"/>
              </a:ext>
            </a:extLst>
          </p:cNvPr>
          <p:cNvSpPr txBox="1"/>
          <p:nvPr/>
        </p:nvSpPr>
        <p:spPr>
          <a:xfrm>
            <a:off x="248584" y="676894"/>
            <a:ext cx="505619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筑波大学</a:t>
            </a:r>
            <a:r>
              <a:rPr kumimoji="1" lang="en-US" altLang="ja-JP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kumimoji="1" lang="en-US" altLang="ja-JP" dirty="0">
                <a:solidFill>
                  <a:schemeClr val="bg1"/>
                </a:solidFill>
                <a:latin typeface="+mj-lt"/>
                <a:ea typeface="Meiryo" panose="020B0604030504040204" pitchFamily="34" charset="-128"/>
              </a:rPr>
              <a:t>@ 11</a:t>
            </a:r>
            <a:r>
              <a:rPr kumimoji="1" lang="en-US" altLang="ja-JP" baseline="30000" dirty="0">
                <a:solidFill>
                  <a:schemeClr val="bg1"/>
                </a:solidFill>
                <a:latin typeface="+mj-lt"/>
                <a:ea typeface="Meiryo" panose="020B0604030504040204" pitchFamily="34" charset="-128"/>
              </a:rPr>
              <a:t>th</a:t>
            </a:r>
            <a:r>
              <a:rPr kumimoji="1" lang="en-US" altLang="ja-JP" dirty="0">
                <a:solidFill>
                  <a:schemeClr val="bg1"/>
                </a:solidFill>
                <a:latin typeface="+mj-lt"/>
                <a:ea typeface="Meiryo" panose="020B0604030504040204" pitchFamily="34" charset="-128"/>
              </a:rPr>
              <a:t> May, 2020</a:t>
            </a:r>
            <a:endParaRPr kumimoji="1" lang="ja-JP" altLang="en-US">
              <a:solidFill>
                <a:schemeClr val="bg1"/>
              </a:solidFill>
              <a:latin typeface="+mj-lt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448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ADF668-BFAC-A342-9E51-D309817E2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研究室について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2164B2E-5514-2F41-9F6B-3883C35B2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/>
              <a:t>現在の在籍者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D8FEE0-1E07-1540-873C-84D9D3198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3</a:t>
            </a:fld>
            <a:endParaRPr lang="uk-UA"/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10E70152-C7E8-E14E-ACFF-F86F73FEB7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56474"/>
              </p:ext>
            </p:extLst>
          </p:nvPr>
        </p:nvGraphicFramePr>
        <p:xfrm>
          <a:off x="672108" y="2103456"/>
          <a:ext cx="8915400" cy="411723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397346">
                  <a:extLst>
                    <a:ext uri="{9D8B030D-6E8A-4147-A177-3AD203B41FA5}">
                      <a16:colId xmlns:a16="http://schemas.microsoft.com/office/drawing/2014/main" val="1039190522"/>
                    </a:ext>
                  </a:extLst>
                </a:gridCol>
                <a:gridCol w="413427">
                  <a:extLst>
                    <a:ext uri="{9D8B030D-6E8A-4147-A177-3AD203B41FA5}">
                      <a16:colId xmlns:a16="http://schemas.microsoft.com/office/drawing/2014/main" val="3600713345"/>
                    </a:ext>
                  </a:extLst>
                </a:gridCol>
                <a:gridCol w="3217274">
                  <a:extLst>
                    <a:ext uri="{9D8B030D-6E8A-4147-A177-3AD203B41FA5}">
                      <a16:colId xmlns:a16="http://schemas.microsoft.com/office/drawing/2014/main" val="3156241750"/>
                    </a:ext>
                  </a:extLst>
                </a:gridCol>
                <a:gridCol w="3887353">
                  <a:extLst>
                    <a:ext uri="{9D8B030D-6E8A-4147-A177-3AD203B41FA5}">
                      <a16:colId xmlns:a16="http://schemas.microsoft.com/office/drawing/2014/main" val="729210388"/>
                    </a:ext>
                  </a:extLst>
                </a:gridCol>
              </a:tblGrid>
              <a:tr h="297809">
                <a:tc>
                  <a:txBody>
                    <a:bodyPr/>
                    <a:lstStyle/>
                    <a:p>
                      <a:endParaRPr kumimoji="1" lang="ja-JP" altLang="en-US" b="0" i="0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b="0" i="0">
                        <a:latin typeface="Yu Gothic Light" panose="020B0300000000000000" pitchFamily="34" charset="-128"/>
                        <a:ea typeface="Yu Gothic Light" panose="020B03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0" i="0">
                          <a:latin typeface="Yu Gothic Light" panose="020B0300000000000000" pitchFamily="34" charset="-128"/>
                          <a:ea typeface="Yu Gothic Light" panose="020B0300000000000000" pitchFamily="34" charset="-128"/>
                        </a:rPr>
                        <a:t>卒論例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0" i="0">
                          <a:latin typeface="Yu Gothic Light" panose="020B0300000000000000" pitchFamily="34" charset="-128"/>
                          <a:ea typeface="Yu Gothic Light" panose="020B0300000000000000" pitchFamily="34" charset="-128"/>
                        </a:rPr>
                        <a:t>出身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258545"/>
                  </a:ext>
                </a:extLst>
              </a:tr>
              <a:tr h="1053537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b="0" i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学部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i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3</a:t>
                      </a:r>
                      <a:endParaRPr kumimoji="1" lang="ja-JP" altLang="en-US" b="0" i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1800" b="0" i="0" kern="120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サッカー関連</a:t>
                      </a:r>
                      <a:endParaRPr kumimoji="1" lang="en-US" altLang="ja-JP" sz="1800" b="0" i="0" kern="1200" dirty="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1800" b="0" i="0" kern="120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謝辞ネットワーク</a:t>
                      </a:r>
                      <a:endParaRPr kumimoji="1" lang="en-US" altLang="ja-JP" sz="1800" b="0" i="0" kern="1200" dirty="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b="0" i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すべて筑波大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49178"/>
                  </a:ext>
                </a:extLst>
              </a:tr>
              <a:tr h="1414594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b="0" i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大学院</a:t>
                      </a:r>
                      <a:endParaRPr kumimoji="1" lang="en-US" altLang="ja-JP" b="0" i="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pPr algn="l"/>
                      <a:r>
                        <a:rPr kumimoji="1" lang="en-US" altLang="ja-JP" b="0" i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(</a:t>
                      </a:r>
                      <a:r>
                        <a:rPr kumimoji="1" lang="ja-JP" altLang="en-US" b="0" i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修士</a:t>
                      </a:r>
                      <a:r>
                        <a:rPr kumimoji="1" lang="en-US" altLang="ja-JP" b="0" i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)</a:t>
                      </a:r>
                      <a:endParaRPr kumimoji="1" lang="ja-JP" altLang="en-US" b="0" i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i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7</a:t>
                      </a:r>
                      <a:endParaRPr kumimoji="1" lang="ja-JP" altLang="en-US" b="0" i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b="0" i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情報拡散シミュレーション</a:t>
                      </a:r>
                      <a:endParaRPr kumimoji="1" lang="en-US" altLang="ja-JP" b="0" i="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b="0" i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警察の情報拡散</a:t>
                      </a:r>
                      <a:endParaRPr kumimoji="1" lang="en-US" altLang="ja-JP" b="0" i="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b="0" i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サイバーいじめ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b="0" i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内部進学</a:t>
                      </a:r>
                      <a:r>
                        <a:rPr kumimoji="1" lang="en-US" altLang="ja-JP" b="0" i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b="0" i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京都大</a:t>
                      </a:r>
                      <a:r>
                        <a:rPr kumimoji="1" lang="en-US" altLang="ja-JP" b="0" i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1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b="0" i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香川大</a:t>
                      </a:r>
                      <a:r>
                        <a:rPr kumimoji="1" lang="en-US" altLang="ja-JP" b="0" i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1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b="0" i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東京理科大</a:t>
                      </a:r>
                      <a:r>
                        <a:rPr kumimoji="1" lang="en-US" altLang="ja-JP" b="0" i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1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b="0" i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青山学院大</a:t>
                      </a:r>
                      <a:r>
                        <a:rPr kumimoji="1" lang="en-US" altLang="ja-JP" b="0" i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1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ja-JP" altLang="en-US" b="0" i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北京航空航天大</a:t>
                      </a:r>
                      <a:r>
                        <a:rPr kumimoji="1" lang="en-US" altLang="ja-JP" b="0" i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789606"/>
                  </a:ext>
                </a:extLst>
              </a:tr>
              <a:tr h="960578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b="0" i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大学院</a:t>
                      </a:r>
                      <a:endParaRPr kumimoji="1" lang="en-US" altLang="ja-JP" b="0" i="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pPr algn="l"/>
                      <a:r>
                        <a:rPr kumimoji="1" lang="ja-JP" altLang="en-US" b="0" i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（博士）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i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  <a:endParaRPr kumimoji="1" lang="ja-JP" altLang="en-US" b="0" i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ja-JP" altLang="en-US" sz="1800" b="0" i="0" kern="120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人間行動のバースト性</a:t>
                      </a:r>
                      <a:endParaRPr kumimoji="1" lang="ja-JP" altLang="en-US" b="0" i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b="0" i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サイバーエージェント</a:t>
                      </a:r>
                      <a:r>
                        <a:rPr kumimoji="1" lang="en-US" altLang="ja-JP" b="0" i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(</a:t>
                      </a:r>
                      <a:r>
                        <a:rPr kumimoji="1" lang="ja-JP" altLang="en-US" b="0" i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社会人</a:t>
                      </a:r>
                      <a:r>
                        <a:rPr kumimoji="1" lang="en-US" altLang="ja-JP" b="0" i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)</a:t>
                      </a:r>
                      <a:endParaRPr kumimoji="1" lang="ja-JP" altLang="en-US" b="0" i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261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6163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工場, 木, 水, 乗る が含まれている画像&#10;&#10;自動的に生成された説明">
            <a:extLst>
              <a:ext uri="{FF2B5EF4-FFF2-40B4-BE49-F238E27FC236}">
                <a16:creationId xmlns:a16="http://schemas.microsoft.com/office/drawing/2014/main" id="{3E5184D7-493B-2A4E-92CB-5138A0D00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1" r="17352"/>
          <a:stretch/>
        </p:blipFill>
        <p:spPr>
          <a:xfrm>
            <a:off x="4065168" y="327516"/>
            <a:ext cx="5816575" cy="6330462"/>
          </a:xfrm>
          <a:prstGeom prst="rect">
            <a:avLst/>
          </a:prstGeom>
          <a:effectLst>
            <a:softEdge rad="749300"/>
          </a:effectLst>
        </p:spPr>
      </p:pic>
      <p:sp>
        <p:nvSpPr>
          <p:cNvPr id="3" name="角丸四角形 2"/>
          <p:cNvSpPr/>
          <p:nvPr/>
        </p:nvSpPr>
        <p:spPr>
          <a:xfrm>
            <a:off x="695467" y="896334"/>
            <a:ext cx="5603447" cy="1438868"/>
          </a:xfrm>
          <a:prstGeom prst="roundRect">
            <a:avLst/>
          </a:prstGeom>
          <a:solidFill>
            <a:srgbClr val="CCD56F">
              <a:alpha val="50000"/>
            </a:srgbClr>
          </a:solidFill>
          <a:ln w="26424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lang="ja-JP" altLang="en-US" sz="180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サイバー空間</a:t>
            </a:r>
            <a:endParaRPr lang="ja-JP" altLang="en-US" sz="1800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1272667" y="1537040"/>
            <a:ext cx="1661723" cy="598220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80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情報拡散</a:t>
            </a:r>
            <a:endParaRPr lang="en-US" altLang="ja-JP" sz="1800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3488908" y="1553942"/>
            <a:ext cx="1661723" cy="598220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80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感情変動</a:t>
            </a:r>
            <a:endParaRPr lang="en-US" altLang="ja-JP" sz="1800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26" name="角丸四角形 25"/>
          <p:cNvSpPr/>
          <p:nvPr/>
        </p:nvSpPr>
        <p:spPr>
          <a:xfrm>
            <a:off x="3852231" y="2873107"/>
            <a:ext cx="2192778" cy="998723"/>
          </a:xfrm>
          <a:prstGeom prst="round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846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共通する</a:t>
            </a:r>
            <a:endParaRPr lang="en-US" altLang="ja-JP" sz="1846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  <a:p>
            <a:pPr algn="ctr"/>
            <a:r>
              <a:rPr lang="ja-JP" altLang="en-US" sz="1846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数理構造とは？</a:t>
            </a:r>
            <a:endParaRPr lang="en-US" altLang="ja-JP" sz="1846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32" name="角丸四角形 31"/>
          <p:cNvSpPr/>
          <p:nvPr/>
        </p:nvSpPr>
        <p:spPr>
          <a:xfrm>
            <a:off x="695467" y="4325954"/>
            <a:ext cx="5603447" cy="1568207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r>
              <a:rPr lang="ja-JP" altLang="en-US" sz="1846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実空間</a:t>
            </a:r>
            <a:endParaRPr lang="en-US" altLang="ja-JP" sz="1846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9" name="ストライプ矢印 8"/>
          <p:cNvSpPr/>
          <p:nvPr/>
        </p:nvSpPr>
        <p:spPr>
          <a:xfrm rot="16200000">
            <a:off x="1779051" y="3574583"/>
            <a:ext cx="648954" cy="764393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215" dirty="0"/>
          </a:p>
        </p:txBody>
      </p:sp>
      <p:sp>
        <p:nvSpPr>
          <p:cNvPr id="50" name="ストライプ矢印 49"/>
          <p:cNvSpPr/>
          <p:nvPr/>
        </p:nvSpPr>
        <p:spPr>
          <a:xfrm>
            <a:off x="3016253" y="3010988"/>
            <a:ext cx="995336" cy="764393"/>
          </a:xfrm>
          <a:prstGeom prst="striped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215" dirty="0"/>
          </a:p>
        </p:txBody>
      </p:sp>
      <p:sp>
        <p:nvSpPr>
          <p:cNvPr id="51" name="ストライプ矢印 50"/>
          <p:cNvSpPr/>
          <p:nvPr/>
        </p:nvSpPr>
        <p:spPr>
          <a:xfrm rot="5400000">
            <a:off x="1775353" y="2350998"/>
            <a:ext cx="648000" cy="764393"/>
          </a:xfrm>
          <a:prstGeom prst="stripedRightArrow">
            <a:avLst/>
          </a:prstGeom>
          <a:solidFill>
            <a:srgbClr val="CCD56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215" dirty="0"/>
          </a:p>
        </p:txBody>
      </p:sp>
      <p:pic>
        <p:nvPicPr>
          <p:cNvPr id="36" name="図 35" descr="P2.eps">
            <a:extLst>
              <a:ext uri="{FF2B5EF4-FFF2-40B4-BE49-F238E27FC236}">
                <a16:creationId xmlns:a16="http://schemas.microsoft.com/office/drawing/2014/main" id="{2C20C883-DCB6-C44F-99C2-055FB70FE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262" y="939190"/>
            <a:ext cx="2018013" cy="642234"/>
          </a:xfrm>
          <a:prstGeom prst="rect">
            <a:avLst/>
          </a:prstGeom>
        </p:spPr>
      </p:pic>
      <p:sp>
        <p:nvSpPr>
          <p:cNvPr id="56" name="テキスト ボックス 55"/>
          <p:cNvSpPr txBox="1"/>
          <p:nvPr/>
        </p:nvSpPr>
        <p:spPr>
          <a:xfrm>
            <a:off x="5751479" y="4734330"/>
            <a:ext cx="184731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ja-JP" sz="1292" dirty="0">
              <a:latin typeface="Arial"/>
              <a:ea typeface="ＤＦＰ行書体"/>
              <a:cs typeface="Arial"/>
            </a:endParaRPr>
          </a:p>
        </p:txBody>
      </p:sp>
      <p:sp>
        <p:nvSpPr>
          <p:cNvPr id="64" name="角丸四角形 63">
            <a:extLst>
              <a:ext uri="{FF2B5EF4-FFF2-40B4-BE49-F238E27FC236}">
                <a16:creationId xmlns:a16="http://schemas.microsoft.com/office/drawing/2014/main" id="{75B1FA2E-C39C-F146-BAD0-FB9253628994}"/>
              </a:ext>
            </a:extLst>
          </p:cNvPr>
          <p:cNvSpPr/>
          <p:nvPr/>
        </p:nvSpPr>
        <p:spPr>
          <a:xfrm>
            <a:off x="945742" y="5044351"/>
            <a:ext cx="1592919" cy="582342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80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学術発展</a:t>
            </a:r>
            <a:endParaRPr lang="en-US" altLang="ja-JP" sz="1800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65" name="角丸四角形 64">
            <a:extLst>
              <a:ext uri="{FF2B5EF4-FFF2-40B4-BE49-F238E27FC236}">
                <a16:creationId xmlns:a16="http://schemas.microsoft.com/office/drawing/2014/main" id="{1D940FC7-235F-B347-B937-F56F6EACB4AF}"/>
              </a:ext>
            </a:extLst>
          </p:cNvPr>
          <p:cNvSpPr/>
          <p:nvPr/>
        </p:nvSpPr>
        <p:spPr>
          <a:xfrm>
            <a:off x="4452091" y="5079413"/>
            <a:ext cx="1592919" cy="545403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80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スポーツ</a:t>
            </a:r>
            <a:endParaRPr lang="en-US" altLang="ja-JP" sz="1800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2F0CFA88-2BF5-6F42-93D6-9FACB346268E}"/>
              </a:ext>
            </a:extLst>
          </p:cNvPr>
          <p:cNvSpPr/>
          <p:nvPr/>
        </p:nvSpPr>
        <p:spPr>
          <a:xfrm>
            <a:off x="797185" y="2980846"/>
            <a:ext cx="2340036" cy="830159"/>
          </a:xfrm>
          <a:prstGeom prst="roundRect">
            <a:avLst/>
          </a:prstGeom>
          <a:solidFill>
            <a:schemeClr val="bg1">
              <a:lumMod val="9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846">
                <a:solidFill>
                  <a:schemeClr val="accent4">
                    <a:lumMod val="50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社会ネットワーク</a:t>
            </a:r>
          </a:p>
        </p:txBody>
      </p:sp>
      <p:pic>
        <p:nvPicPr>
          <p:cNvPr id="4" name="グラフィックス 3" descr="情報">
            <a:extLst>
              <a:ext uri="{FF2B5EF4-FFF2-40B4-BE49-F238E27FC236}">
                <a16:creationId xmlns:a16="http://schemas.microsoft.com/office/drawing/2014/main" id="{37A227EE-839E-334A-A7C6-476DEBB2F8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1876" y="1368016"/>
            <a:ext cx="350226" cy="350226"/>
          </a:xfrm>
          <a:prstGeom prst="rect">
            <a:avLst/>
          </a:prstGeom>
        </p:spPr>
      </p:pic>
      <p:pic>
        <p:nvPicPr>
          <p:cNvPr id="8" name="グラフィックス 7" descr="鍵の付いたハート">
            <a:extLst>
              <a:ext uri="{FF2B5EF4-FFF2-40B4-BE49-F238E27FC236}">
                <a16:creationId xmlns:a16="http://schemas.microsoft.com/office/drawing/2014/main" id="{F409CE7F-7438-934F-BB5D-686EB86B11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45865" y="1370409"/>
            <a:ext cx="422031" cy="422031"/>
          </a:xfrm>
          <a:prstGeom prst="rect">
            <a:avLst/>
          </a:prstGeom>
        </p:spPr>
      </p:pic>
      <p:sp>
        <p:nvSpPr>
          <p:cNvPr id="34" name="角丸四角形 33">
            <a:extLst>
              <a:ext uri="{FF2B5EF4-FFF2-40B4-BE49-F238E27FC236}">
                <a16:creationId xmlns:a16="http://schemas.microsoft.com/office/drawing/2014/main" id="{CCE7F79A-D26A-5D45-B101-AAEB19384AF0}"/>
              </a:ext>
            </a:extLst>
          </p:cNvPr>
          <p:cNvSpPr/>
          <p:nvPr/>
        </p:nvSpPr>
        <p:spPr>
          <a:xfrm>
            <a:off x="2682159" y="5048845"/>
            <a:ext cx="1592919" cy="582342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80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子どもの</a:t>
            </a:r>
            <a:endParaRPr lang="en-US" altLang="ja-JP" sz="1800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  <a:p>
            <a:pPr algn="ctr"/>
            <a:r>
              <a:rPr lang="ja-JP" altLang="en-US" sz="180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活動</a:t>
            </a:r>
            <a:endParaRPr lang="en-US" altLang="ja-JP" sz="1800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pic>
        <p:nvPicPr>
          <p:cNvPr id="15" name="グラフィックス 14" descr="子供">
            <a:extLst>
              <a:ext uri="{FF2B5EF4-FFF2-40B4-BE49-F238E27FC236}">
                <a16:creationId xmlns:a16="http://schemas.microsoft.com/office/drawing/2014/main" id="{AAD9C091-9468-3944-B340-DC92EF81D0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73514" y="4722015"/>
            <a:ext cx="531751" cy="531751"/>
          </a:xfrm>
          <a:prstGeom prst="rect">
            <a:avLst/>
          </a:prstGeom>
        </p:spPr>
      </p:pic>
      <p:pic>
        <p:nvPicPr>
          <p:cNvPr id="47" name="コンテンツ プレースホルダー 5">
            <a:extLst>
              <a:ext uri="{FF2B5EF4-FFF2-40B4-BE49-F238E27FC236}">
                <a16:creationId xmlns:a16="http://schemas.microsoft.com/office/drawing/2014/main" id="{5EE26DEC-B0E2-FA48-A2BC-3E01EF3B41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3" r="25363"/>
          <a:stretch>
            <a:fillRect/>
          </a:stretch>
        </p:blipFill>
        <p:spPr>
          <a:xfrm>
            <a:off x="1829183" y="4406338"/>
            <a:ext cx="698756" cy="767149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480557EF-0548-7F46-8D57-A1656DAB42B2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t="32588" r="19269" b="34961"/>
          <a:stretch/>
        </p:blipFill>
        <p:spPr>
          <a:xfrm>
            <a:off x="3728345" y="4467009"/>
            <a:ext cx="880014" cy="660010"/>
          </a:xfrm>
          <a:prstGeom prst="rect">
            <a:avLst/>
          </a:prstGeom>
        </p:spPr>
      </p:pic>
      <p:pic>
        <p:nvPicPr>
          <p:cNvPr id="49" name="コンテンツ プレースホルダー 16">
            <a:extLst>
              <a:ext uri="{FF2B5EF4-FFF2-40B4-BE49-F238E27FC236}">
                <a16:creationId xmlns:a16="http://schemas.microsoft.com/office/drawing/2014/main" id="{ECC2AD70-0250-DD4C-A8A6-BD5ECFE4B5E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7934" r="17118"/>
          <a:stretch/>
        </p:blipFill>
        <p:spPr>
          <a:xfrm>
            <a:off x="5443630" y="4440690"/>
            <a:ext cx="649174" cy="566520"/>
          </a:xfrm>
          <a:prstGeom prst="rect">
            <a:avLst/>
          </a:prstGeom>
        </p:spPr>
      </p:pic>
      <p:pic>
        <p:nvPicPr>
          <p:cNvPr id="52" name="図 51" descr="花 が含まれている画像&#10;&#10;自動的に生成された説明">
            <a:extLst>
              <a:ext uri="{FF2B5EF4-FFF2-40B4-BE49-F238E27FC236}">
                <a16:creationId xmlns:a16="http://schemas.microsoft.com/office/drawing/2014/main" id="{4A5BAE71-45D6-ED44-A37A-983D21164C1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7" r="17459"/>
          <a:stretch/>
        </p:blipFill>
        <p:spPr bwMode="auto">
          <a:xfrm>
            <a:off x="2377049" y="961185"/>
            <a:ext cx="784232" cy="7280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782C8554-518D-5A49-97D8-4C4DB891BAC6}"/>
              </a:ext>
            </a:extLst>
          </p:cNvPr>
          <p:cNvSpPr/>
          <p:nvPr/>
        </p:nvSpPr>
        <p:spPr>
          <a:xfrm>
            <a:off x="6830371" y="2890435"/>
            <a:ext cx="2512433" cy="998723"/>
          </a:xfrm>
          <a:prstGeom prst="roundRect">
            <a:avLst/>
          </a:prstGeom>
          <a:ln w="25400"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846" dirty="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“</a:t>
            </a:r>
            <a:r>
              <a:rPr lang="ja-JP" altLang="en-US" sz="1846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ネットワーク</a:t>
            </a:r>
            <a:r>
              <a:rPr lang="en-US" altLang="ja-JP" sz="1846" dirty="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”</a:t>
            </a:r>
            <a:r>
              <a:rPr lang="ja-JP" altLang="en-US" sz="1846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に</a:t>
            </a:r>
            <a:endParaRPr lang="en-US" altLang="ja-JP" sz="1846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  <a:p>
            <a:pPr algn="ctr"/>
            <a:r>
              <a:rPr lang="ja-JP" altLang="en-US" sz="1846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共通する数理構造</a:t>
            </a:r>
            <a:endParaRPr lang="en-US" altLang="ja-JP" sz="1846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2" name="ストライプ矢印 1">
            <a:extLst>
              <a:ext uri="{FF2B5EF4-FFF2-40B4-BE49-F238E27FC236}">
                <a16:creationId xmlns:a16="http://schemas.microsoft.com/office/drawing/2014/main" id="{520EB536-A0EA-544A-91B5-C55A82ABF983}"/>
              </a:ext>
            </a:extLst>
          </p:cNvPr>
          <p:cNvSpPr/>
          <p:nvPr/>
        </p:nvSpPr>
        <p:spPr>
          <a:xfrm>
            <a:off x="628024" y="5865466"/>
            <a:ext cx="8777308" cy="665019"/>
          </a:xfrm>
          <a:prstGeom prst="stripedRightArrow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846" b="1">
                <a:solidFill>
                  <a:schemeClr val="bg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社会経済物理・ネットワーク科学の発展</a:t>
            </a:r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E582ABD5-AB0B-9F4C-9F8C-71F2D17DFCA7}"/>
              </a:ext>
            </a:extLst>
          </p:cNvPr>
          <p:cNvSpPr/>
          <p:nvPr/>
        </p:nvSpPr>
        <p:spPr>
          <a:xfrm>
            <a:off x="6498279" y="1792441"/>
            <a:ext cx="1339888" cy="38575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ja-JP" altLang="en-US" sz="1846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生態系</a:t>
            </a:r>
            <a:endParaRPr lang="en-US" altLang="ja-JP" sz="1846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33" name="角丸四角形 32">
            <a:extLst>
              <a:ext uri="{FF2B5EF4-FFF2-40B4-BE49-F238E27FC236}">
                <a16:creationId xmlns:a16="http://schemas.microsoft.com/office/drawing/2014/main" id="{E60E4DEA-0FCB-F240-96E9-7A4B6FBE4D7C}"/>
              </a:ext>
            </a:extLst>
          </p:cNvPr>
          <p:cNvSpPr/>
          <p:nvPr/>
        </p:nvSpPr>
        <p:spPr>
          <a:xfrm>
            <a:off x="6465981" y="4327773"/>
            <a:ext cx="1398773" cy="38575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ja-JP" altLang="en-US" sz="1846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脳神経</a:t>
            </a:r>
            <a:endParaRPr lang="en-US" altLang="ja-JP" sz="1846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35" name="角丸四角形 34">
            <a:extLst>
              <a:ext uri="{FF2B5EF4-FFF2-40B4-BE49-F238E27FC236}">
                <a16:creationId xmlns:a16="http://schemas.microsoft.com/office/drawing/2014/main" id="{389A0BCB-C993-5E41-AA1A-0A7573FCFCF0}"/>
              </a:ext>
            </a:extLst>
          </p:cNvPr>
          <p:cNvSpPr/>
          <p:nvPr/>
        </p:nvSpPr>
        <p:spPr>
          <a:xfrm>
            <a:off x="7973473" y="4325247"/>
            <a:ext cx="1398773" cy="38575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ja-JP" altLang="en-US" sz="1846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代謝系</a:t>
            </a:r>
            <a:endParaRPr lang="en-US" altLang="ja-JP" sz="1846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EBC30AD7-C525-284F-AEA6-D28E275548B5}"/>
              </a:ext>
            </a:extLst>
          </p:cNvPr>
          <p:cNvSpPr/>
          <p:nvPr/>
        </p:nvSpPr>
        <p:spPr>
          <a:xfrm>
            <a:off x="8002916" y="1792441"/>
            <a:ext cx="1339888" cy="38575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ja-JP" altLang="en-US" sz="1846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宇宙構造</a:t>
            </a:r>
            <a:endParaRPr lang="en-US" altLang="ja-JP" sz="1846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38" name="角丸四角形 37">
            <a:extLst>
              <a:ext uri="{FF2B5EF4-FFF2-40B4-BE49-F238E27FC236}">
                <a16:creationId xmlns:a16="http://schemas.microsoft.com/office/drawing/2014/main" id="{5C3DB3DB-220F-1E42-97AD-4F89AF80358C}"/>
              </a:ext>
            </a:extLst>
          </p:cNvPr>
          <p:cNvSpPr/>
          <p:nvPr/>
        </p:nvSpPr>
        <p:spPr>
          <a:xfrm>
            <a:off x="6465981" y="1259103"/>
            <a:ext cx="1398773" cy="38575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ja-JP" altLang="en-US" sz="1846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言語</a:t>
            </a:r>
            <a:endParaRPr lang="en-US" altLang="ja-JP" sz="1846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39" name="角丸四角形 38">
            <a:extLst>
              <a:ext uri="{FF2B5EF4-FFF2-40B4-BE49-F238E27FC236}">
                <a16:creationId xmlns:a16="http://schemas.microsoft.com/office/drawing/2014/main" id="{8491F16D-9653-6543-B122-5EBB3AF908AC}"/>
              </a:ext>
            </a:extLst>
          </p:cNvPr>
          <p:cNvSpPr/>
          <p:nvPr/>
        </p:nvSpPr>
        <p:spPr>
          <a:xfrm>
            <a:off x="8017310" y="1269311"/>
            <a:ext cx="1339888" cy="38575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ja-JP" altLang="en-US" sz="1846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電気回路</a:t>
            </a:r>
            <a:endParaRPr lang="en-US" altLang="ja-JP" sz="1846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40" name="角丸四角形 39">
            <a:extLst>
              <a:ext uri="{FF2B5EF4-FFF2-40B4-BE49-F238E27FC236}">
                <a16:creationId xmlns:a16="http://schemas.microsoft.com/office/drawing/2014/main" id="{4F6FC158-C812-454B-9279-BBEB82ABA98C}"/>
              </a:ext>
            </a:extLst>
          </p:cNvPr>
          <p:cNvSpPr/>
          <p:nvPr/>
        </p:nvSpPr>
        <p:spPr>
          <a:xfrm>
            <a:off x="6467309" y="4856212"/>
            <a:ext cx="1339888" cy="38575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ja-JP" altLang="en-US" sz="1846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化学反応</a:t>
            </a:r>
            <a:endParaRPr lang="en-US" altLang="ja-JP" sz="1846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41" name="角丸四角形 40">
            <a:extLst>
              <a:ext uri="{FF2B5EF4-FFF2-40B4-BE49-F238E27FC236}">
                <a16:creationId xmlns:a16="http://schemas.microsoft.com/office/drawing/2014/main" id="{09DACECD-F62E-A140-9D39-172175DAF636}"/>
              </a:ext>
            </a:extLst>
          </p:cNvPr>
          <p:cNvSpPr/>
          <p:nvPr/>
        </p:nvSpPr>
        <p:spPr>
          <a:xfrm>
            <a:off x="7961416" y="4851074"/>
            <a:ext cx="1395783" cy="38575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ja-JP" altLang="en-US" sz="1846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バクテリア</a:t>
            </a:r>
            <a:endParaRPr lang="en-US" altLang="ja-JP" sz="1846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719B144C-6137-F74E-A83C-32C2F837F4F2}"/>
              </a:ext>
            </a:extLst>
          </p:cNvPr>
          <p:cNvSpPr/>
          <p:nvPr/>
        </p:nvSpPr>
        <p:spPr>
          <a:xfrm>
            <a:off x="4381982" y="4787181"/>
            <a:ext cx="348221" cy="3505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4A1859D-D810-274B-9021-2A6E9E605849}"/>
              </a:ext>
            </a:extLst>
          </p:cNvPr>
          <p:cNvSpPr txBox="1"/>
          <p:nvPr/>
        </p:nvSpPr>
        <p:spPr>
          <a:xfrm>
            <a:off x="6498280" y="436113"/>
            <a:ext cx="103586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215"/>
              <a:t>将来像</a:t>
            </a:r>
          </a:p>
        </p:txBody>
      </p:sp>
      <p:sp>
        <p:nvSpPr>
          <p:cNvPr id="28" name="ストライプ矢印 27">
            <a:extLst>
              <a:ext uri="{FF2B5EF4-FFF2-40B4-BE49-F238E27FC236}">
                <a16:creationId xmlns:a16="http://schemas.microsoft.com/office/drawing/2014/main" id="{B54D6C64-E2A9-BC47-956A-3353CD6774D4}"/>
              </a:ext>
            </a:extLst>
          </p:cNvPr>
          <p:cNvSpPr/>
          <p:nvPr/>
        </p:nvSpPr>
        <p:spPr>
          <a:xfrm>
            <a:off x="5914197" y="3016941"/>
            <a:ext cx="995336" cy="764393"/>
          </a:xfrm>
          <a:prstGeom prst="stripedRightArrow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215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2053D2-05E8-6C43-8E1D-1B8AAB1AC14E}"/>
              </a:ext>
            </a:extLst>
          </p:cNvPr>
          <p:cNvSpPr txBox="1"/>
          <p:nvPr/>
        </p:nvSpPr>
        <p:spPr>
          <a:xfrm>
            <a:off x="7648963" y="460851"/>
            <a:ext cx="525528" cy="9435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sz="2215" b="1">
                <a:latin typeface="Meiryo" panose="020B0604030504040204" pitchFamily="34" charset="-128"/>
                <a:ea typeface="Meiryo" panose="020B0604030504040204" pitchFamily="34" charset="-128"/>
              </a:rPr>
              <a:t>・・・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EFB5D7EA-956F-FB4D-9BA3-43CD27783AF2}"/>
              </a:ext>
            </a:extLst>
          </p:cNvPr>
          <p:cNvSpPr txBox="1"/>
          <p:nvPr/>
        </p:nvSpPr>
        <p:spPr>
          <a:xfrm>
            <a:off x="7569373" y="5288972"/>
            <a:ext cx="525528" cy="9435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sz="2215" b="1">
                <a:latin typeface="Meiryo" panose="020B0604030504040204" pitchFamily="34" charset="-128"/>
                <a:ea typeface="Meiryo" panose="020B0604030504040204" pitchFamily="34" charset="-128"/>
              </a:rPr>
              <a:t>・・・</a:t>
            </a:r>
          </a:p>
        </p:txBody>
      </p:sp>
      <p:pic>
        <p:nvPicPr>
          <p:cNvPr id="17" name="グラフィックス 16" descr="サッカー ボール">
            <a:extLst>
              <a:ext uri="{FF2B5EF4-FFF2-40B4-BE49-F238E27FC236}">
                <a16:creationId xmlns:a16="http://schemas.microsoft.com/office/drawing/2014/main" id="{FE1BEB38-56CA-0740-A61D-ACC0C95E49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63600" y="4751456"/>
            <a:ext cx="422031" cy="422031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21CFA97-8E9A-4943-8AF3-8FC1443A7101}"/>
              </a:ext>
            </a:extLst>
          </p:cNvPr>
          <p:cNvSpPr/>
          <p:nvPr/>
        </p:nvSpPr>
        <p:spPr>
          <a:xfrm>
            <a:off x="898368" y="4851073"/>
            <a:ext cx="261864" cy="3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グラフィックス 12" descr="閉じた本">
            <a:extLst>
              <a:ext uri="{FF2B5EF4-FFF2-40B4-BE49-F238E27FC236}">
                <a16:creationId xmlns:a16="http://schemas.microsoft.com/office/drawing/2014/main" id="{DC706BDA-30E9-5B46-B98F-D4A23AD5607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14750" y="4834102"/>
            <a:ext cx="422031" cy="4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09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コンテンツ プレースホルダー 5">
            <a:extLst>
              <a:ext uri="{FF2B5EF4-FFF2-40B4-BE49-F238E27FC236}">
                <a16:creationId xmlns:a16="http://schemas.microsoft.com/office/drawing/2014/main" id="{2A489343-BA5D-6D43-8815-B95D1C2F5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3" r="25363"/>
          <a:stretch>
            <a:fillRect/>
          </a:stretch>
        </p:blipFill>
        <p:spPr>
          <a:xfrm>
            <a:off x="732764" y="4168568"/>
            <a:ext cx="852380" cy="935809"/>
          </a:xfrm>
          <a:prstGeom prst="rect">
            <a:avLst/>
          </a:prstGeom>
        </p:spPr>
      </p:pic>
      <p:sp>
        <p:nvSpPr>
          <p:cNvPr id="3" name="角丸四角形 2"/>
          <p:cNvSpPr/>
          <p:nvPr/>
        </p:nvSpPr>
        <p:spPr>
          <a:xfrm>
            <a:off x="1340133" y="1358902"/>
            <a:ext cx="6984776" cy="1558774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26424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ソーシャルメディア</a:t>
            </a:r>
          </a:p>
        </p:txBody>
      </p:sp>
      <p:sp>
        <p:nvSpPr>
          <p:cNvPr id="5" name="角丸四角形 4"/>
          <p:cNvSpPr/>
          <p:nvPr/>
        </p:nvSpPr>
        <p:spPr>
          <a:xfrm>
            <a:off x="1616223" y="1830537"/>
            <a:ext cx="1800200" cy="648072"/>
          </a:xfrm>
          <a:prstGeom prst="roundRect">
            <a:avLst/>
          </a:prstGeom>
          <a:ln>
            <a:solidFill>
              <a:srgbClr val="FF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180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ゆらぎと</a:t>
            </a:r>
            <a:endParaRPr lang="en-US" altLang="ja-JP" sz="1800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ja-JP" altLang="en-US" sz="180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集合的記憶</a:t>
            </a:r>
            <a:endParaRPr kumimoji="1" lang="en-US" altLang="ja-JP" sz="1800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3845151" y="1830077"/>
            <a:ext cx="1800200" cy="648072"/>
          </a:xfrm>
          <a:prstGeom prst="roundRect">
            <a:avLst/>
          </a:prstGeom>
          <a:solidFill>
            <a:schemeClr val="bg1"/>
          </a:solidFill>
          <a:ln>
            <a:solidFill>
              <a:srgbClr val="FF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80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情報拡散</a:t>
            </a:r>
            <a:r>
              <a:rPr kumimoji="1" lang="en-US" altLang="ja-JP" sz="1800" dirty="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Net</a:t>
            </a:r>
          </a:p>
        </p:txBody>
      </p:sp>
      <p:sp>
        <p:nvSpPr>
          <p:cNvPr id="22" name="角丸四角形 21"/>
          <p:cNvSpPr/>
          <p:nvPr/>
        </p:nvSpPr>
        <p:spPr>
          <a:xfrm>
            <a:off x="6145983" y="1838449"/>
            <a:ext cx="1800200" cy="648072"/>
          </a:xfrm>
          <a:prstGeom prst="roundRect">
            <a:avLst/>
          </a:prstGeom>
          <a:ln>
            <a:solidFill>
              <a:srgbClr val="FF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80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感情抽出</a:t>
            </a:r>
            <a:endParaRPr kumimoji="1" lang="en-US" altLang="ja-JP" sz="1800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26" name="角丸四角形 25"/>
          <p:cNvSpPr/>
          <p:nvPr/>
        </p:nvSpPr>
        <p:spPr>
          <a:xfrm>
            <a:off x="7174786" y="3645331"/>
            <a:ext cx="2300249" cy="6480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スポーツ</a:t>
            </a:r>
            <a:r>
              <a:rPr lang="en-US" altLang="ja-JP" sz="1400" dirty="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Net</a:t>
            </a:r>
          </a:p>
          <a:p>
            <a:pPr algn="ctr"/>
            <a:r>
              <a:rPr lang="ja-JP" altLang="en-US" sz="140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サッカーデータの解析</a:t>
            </a:r>
            <a:endParaRPr lang="en-US" altLang="ja-JP" sz="1400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  <a:p>
            <a:pPr algn="ctr"/>
            <a:r>
              <a:rPr lang="ja-JP" altLang="en-US" sz="140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プロ野球ツイートの分析</a:t>
            </a:r>
            <a:endParaRPr lang="en-US" altLang="ja-JP" sz="1400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31" name="角丸四角形 30"/>
          <p:cNvSpPr/>
          <p:nvPr/>
        </p:nvSpPr>
        <p:spPr>
          <a:xfrm>
            <a:off x="821462" y="3674551"/>
            <a:ext cx="1800200" cy="6480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学術</a:t>
            </a:r>
            <a:r>
              <a:rPr lang="en-US" altLang="ja-JP" sz="1600" dirty="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Net</a:t>
            </a:r>
          </a:p>
          <a:p>
            <a:pPr algn="ctr"/>
            <a:r>
              <a:rPr lang="ja-JP" altLang="en-US" sz="140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謝辞</a:t>
            </a:r>
            <a:r>
              <a:rPr lang="en-US" altLang="ja-JP" sz="1400" dirty="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/</a:t>
            </a:r>
            <a:r>
              <a:rPr lang="ja-JP" altLang="en-US" sz="140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大学評判分析</a:t>
            </a:r>
            <a:endParaRPr kumimoji="1" lang="en-US" altLang="ja-JP" sz="1400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32" name="角丸四角形 31"/>
          <p:cNvSpPr/>
          <p:nvPr/>
        </p:nvSpPr>
        <p:spPr>
          <a:xfrm>
            <a:off x="2303813" y="5192695"/>
            <a:ext cx="5057441" cy="1299381"/>
          </a:xfrm>
          <a:prstGeom prst="roundRect">
            <a:avLst/>
          </a:prstGeom>
          <a:solidFill>
            <a:srgbClr val="00B0F0">
              <a:alpha val="14000"/>
            </a:srgb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ja-JP" altLang="en-US" sz="200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人間活動のバースト性</a:t>
            </a:r>
            <a:endParaRPr kumimoji="1" lang="en-US" altLang="ja-JP" sz="2000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650130" y="2441346"/>
            <a:ext cx="1774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>
                <a:latin typeface="Arial"/>
                <a:ea typeface="ＤＦＰ行書体"/>
                <a:cs typeface="Arial"/>
              </a:rPr>
              <a:t>Phys. </a:t>
            </a:r>
            <a:r>
              <a:rPr lang="en-US" altLang="ja-JP" sz="1400" i="1" dirty="0">
                <a:latin typeface="Arial"/>
                <a:ea typeface="ＤＦＰ行書体"/>
                <a:cs typeface="Arial"/>
              </a:rPr>
              <a:t>Rev. E </a:t>
            </a:r>
            <a:r>
              <a:rPr lang="en-US" altLang="ja-JP" sz="1400" dirty="0">
                <a:latin typeface="Arial"/>
                <a:ea typeface="ＤＦＰ行書体"/>
                <a:cs typeface="Arial"/>
              </a:rPr>
              <a:t>(2016)</a:t>
            </a: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6681192" y="5156690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1600" dirty="0">
              <a:latin typeface="Arial"/>
              <a:ea typeface="ＤＦＰ行書体"/>
              <a:cs typeface="Arial"/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6401787" y="2446685"/>
            <a:ext cx="1221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i="1" dirty="0">
                <a:latin typeface="Arial"/>
                <a:ea typeface="ＤＦＰ行書体"/>
                <a:cs typeface="Arial"/>
              </a:rPr>
              <a:t>SMSEC2014</a:t>
            </a:r>
          </a:p>
          <a:p>
            <a:pPr algn="ctr"/>
            <a:r>
              <a:rPr lang="en-US" altLang="ja-JP" sz="1400" i="1" dirty="0" err="1">
                <a:latin typeface="Arial"/>
                <a:ea typeface="ＤＦＰ行書体"/>
                <a:cs typeface="Arial"/>
              </a:rPr>
              <a:t>PLoS</a:t>
            </a:r>
            <a:r>
              <a:rPr lang="en-US" altLang="ja-JP" sz="1400" i="1" dirty="0">
                <a:latin typeface="Arial"/>
                <a:ea typeface="ＤＦＰ行書体"/>
                <a:cs typeface="Arial"/>
              </a:rPr>
              <a:t> ONE</a:t>
            </a: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3904488" y="2442882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i="1" dirty="0" err="1">
                <a:latin typeface="Arial"/>
                <a:ea typeface="ＤＦＰ行書体"/>
                <a:cs typeface="Arial"/>
              </a:rPr>
              <a:t>PLoS</a:t>
            </a:r>
            <a:r>
              <a:rPr kumimoji="1" lang="en-US" altLang="ja-JP" sz="1400" i="1" dirty="0">
                <a:latin typeface="Arial"/>
                <a:ea typeface="ＤＦＰ行書体"/>
                <a:cs typeface="Arial"/>
              </a:rPr>
              <a:t> ONE </a:t>
            </a:r>
            <a:r>
              <a:rPr kumimoji="1" lang="en-US" altLang="ja-JP" sz="1400" dirty="0">
                <a:latin typeface="Arial"/>
                <a:ea typeface="ＤＦＰ行書体"/>
                <a:cs typeface="Arial"/>
              </a:rPr>
              <a:t>(2015)</a:t>
            </a:r>
          </a:p>
          <a:p>
            <a:pPr algn="ctr"/>
            <a:r>
              <a:rPr lang="en-US" altLang="ja-JP" sz="1400" dirty="0" err="1">
                <a:latin typeface="Arial"/>
                <a:ea typeface="ＤＦＰ行書体"/>
                <a:cs typeface="Arial"/>
              </a:rPr>
              <a:t>NetSci</a:t>
            </a:r>
            <a:r>
              <a:rPr lang="en-US" altLang="ja-JP" sz="1400" dirty="0">
                <a:latin typeface="Arial"/>
                <a:ea typeface="ＤＦＰ行書体"/>
                <a:cs typeface="Arial"/>
              </a:rPr>
              <a:t>(2018)</a:t>
            </a:r>
            <a:endParaRPr kumimoji="1" lang="en-US" altLang="ja-JP" sz="1400" dirty="0">
              <a:latin typeface="Arial"/>
              <a:ea typeface="ＤＦＰ行書体"/>
              <a:cs typeface="Arial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980236" y="3375286"/>
            <a:ext cx="929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>
                <a:latin typeface="ヒラギノ角ゴ Pro W3"/>
                <a:ea typeface="ヒラギノ角ゴ Pro W3"/>
                <a:cs typeface="ヒラギノ角ゴ Pro W3"/>
              </a:rPr>
              <a:t>2016〜</a:t>
            </a:r>
            <a:endParaRPr kumimoji="1" lang="ja-JP" altLang="en-US" sz="16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9" name="ストライプ矢印 8"/>
          <p:cNvSpPr/>
          <p:nvPr/>
        </p:nvSpPr>
        <p:spPr>
          <a:xfrm rot="16200000">
            <a:off x="4449130" y="2745738"/>
            <a:ext cx="576064" cy="828092"/>
          </a:xfrm>
          <a:prstGeom prst="striped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7086089" y="3336727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ヒラギノ角ゴ Pro W3"/>
                <a:ea typeface="ヒラギノ角ゴ Pro W3"/>
                <a:cs typeface="ヒラギノ角ゴ Pro W3"/>
              </a:rPr>
              <a:t>2016〜</a:t>
            </a:r>
            <a:endParaRPr kumimoji="1" lang="ja-JP" altLang="en-US" sz="16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50" name="ストライプ矢印 49"/>
          <p:cNvSpPr/>
          <p:nvPr/>
        </p:nvSpPr>
        <p:spPr>
          <a:xfrm>
            <a:off x="6709114" y="3454728"/>
            <a:ext cx="576064" cy="828092"/>
          </a:xfrm>
          <a:prstGeom prst="striped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ストライプ矢印 50"/>
          <p:cNvSpPr/>
          <p:nvPr/>
        </p:nvSpPr>
        <p:spPr>
          <a:xfrm rot="5400000">
            <a:off x="4430942" y="4414180"/>
            <a:ext cx="576064" cy="828092"/>
          </a:xfrm>
          <a:prstGeom prst="striped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2359064" y="4836139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ヒラギノ角ゴ Pro W3"/>
                <a:ea typeface="ヒラギノ角ゴ Pro W3"/>
                <a:cs typeface="ヒラギノ角ゴ Pro W3"/>
              </a:rPr>
              <a:t>2018〜</a:t>
            </a:r>
            <a:endParaRPr kumimoji="1" lang="ja-JP" altLang="en-US" sz="16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545288" y="6453337"/>
            <a:ext cx="1518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ヒラギノ角ゴ Pro W3"/>
                <a:ea typeface="ヒラギノ角ゴ Pro W3"/>
                <a:cs typeface="ヒラギノ角ゴ Pro W3"/>
              </a:rPr>
              <a:t>*Net: </a:t>
            </a:r>
            <a:r>
              <a:rPr kumimoji="1" lang="ja-JP" altLang="en-US" sz="1200" dirty="0">
                <a:latin typeface="ヒラギノ角ゴ Pro W3"/>
                <a:ea typeface="ヒラギノ角ゴ Pro W3"/>
                <a:cs typeface="ヒラギノ角ゴ Pro W3"/>
              </a:rPr>
              <a:t>ネットワーク</a:t>
            </a:r>
          </a:p>
        </p:txBody>
      </p:sp>
      <p:pic>
        <p:nvPicPr>
          <p:cNvPr id="36" name="図 35" descr="P2.eps">
            <a:extLst>
              <a:ext uri="{FF2B5EF4-FFF2-40B4-BE49-F238E27FC236}">
                <a16:creationId xmlns:a16="http://schemas.microsoft.com/office/drawing/2014/main" id="{2C20C883-DCB6-C44F-99C2-055FB70FE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263" y="1238089"/>
            <a:ext cx="2186181" cy="695753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E9193BAC-4BA3-334D-AAC7-AA89B988C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28" y="1196250"/>
            <a:ext cx="1200282" cy="1040244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F65F90DD-CDD9-B94E-BA54-7280FA30E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2762" y="2004878"/>
            <a:ext cx="1349894" cy="1167927"/>
          </a:xfrm>
          <a:prstGeom prst="rect">
            <a:avLst/>
          </a:prstGeom>
        </p:spPr>
      </p:pic>
      <p:sp>
        <p:nvSpPr>
          <p:cNvPr id="56" name="テキスト ボックス 55"/>
          <p:cNvSpPr txBox="1"/>
          <p:nvPr/>
        </p:nvSpPr>
        <p:spPr>
          <a:xfrm>
            <a:off x="6825208" y="5516731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1400" dirty="0">
              <a:latin typeface="Arial"/>
              <a:ea typeface="ＤＦＰ行書体"/>
              <a:cs typeface="Arial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7361254" y="4304116"/>
            <a:ext cx="1989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latin typeface="ヒラギノ角ゴ Pro W3"/>
                <a:ea typeface="ヒラギノ角ゴ Pro W3"/>
                <a:cs typeface="ヒラギノ角ゴ Pro W3"/>
              </a:rPr>
              <a:t>卒論</a:t>
            </a:r>
            <a:r>
              <a:rPr lang="en-US" altLang="ja-JP" sz="1200" dirty="0">
                <a:latin typeface="ヒラギノ角ゴ Pro W3"/>
                <a:ea typeface="ヒラギノ角ゴ Pro W3"/>
                <a:cs typeface="ヒラギノ角ゴ Pro W3"/>
              </a:rPr>
              <a:t>(2016, 2018, 2019)</a:t>
            </a:r>
            <a:endParaRPr kumimoji="1" lang="ja-JP" altLang="en-US" sz="12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61" name="タイトル 1">
            <a:extLst>
              <a:ext uri="{FF2B5EF4-FFF2-40B4-BE49-F238E27FC236}">
                <a16:creationId xmlns:a16="http://schemas.microsoft.com/office/drawing/2014/main" id="{79B88D45-57BC-014C-A5B4-ADD3EF53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51" y="382885"/>
            <a:ext cx="9143999" cy="792088"/>
          </a:xfrm>
        </p:spPr>
        <p:txBody>
          <a:bodyPr>
            <a:noAutofit/>
          </a:bodyPr>
          <a:lstStyle/>
          <a:p>
            <a:r>
              <a:rPr lang="ja-JP" altLang="en-US"/>
              <a:t>研究トピック｜概観</a:t>
            </a:r>
            <a:endParaRPr lang="ja-JP" altLang="en-US" dirty="0"/>
          </a:p>
        </p:txBody>
      </p:sp>
      <p:sp>
        <p:nvSpPr>
          <p:cNvPr id="62" name="ストライプ矢印 61">
            <a:extLst>
              <a:ext uri="{FF2B5EF4-FFF2-40B4-BE49-F238E27FC236}">
                <a16:creationId xmlns:a16="http://schemas.microsoft.com/office/drawing/2014/main" id="{5F5155E5-7796-024C-8EEE-64FE66FBAAF2}"/>
              </a:ext>
            </a:extLst>
          </p:cNvPr>
          <p:cNvSpPr/>
          <p:nvPr/>
        </p:nvSpPr>
        <p:spPr>
          <a:xfrm rot="10800000">
            <a:off x="2492404" y="3442566"/>
            <a:ext cx="576064" cy="828092"/>
          </a:xfrm>
          <a:prstGeom prst="striped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角丸四角形 63">
            <a:extLst>
              <a:ext uri="{FF2B5EF4-FFF2-40B4-BE49-F238E27FC236}">
                <a16:creationId xmlns:a16="http://schemas.microsoft.com/office/drawing/2014/main" id="{75B1FA2E-C39C-F146-BAD0-FB9253628994}"/>
              </a:ext>
            </a:extLst>
          </p:cNvPr>
          <p:cNvSpPr/>
          <p:nvPr/>
        </p:nvSpPr>
        <p:spPr>
          <a:xfrm>
            <a:off x="2823294" y="5696584"/>
            <a:ext cx="1725662" cy="630871"/>
          </a:xfrm>
          <a:prstGeom prst="roundRect">
            <a:avLst/>
          </a:prstGeom>
          <a:ln>
            <a:solidFill>
              <a:srgbClr val="FF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160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乳幼児の活動量</a:t>
            </a:r>
            <a:endParaRPr lang="en-US" altLang="ja-JP" sz="1600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65" name="角丸四角形 64">
            <a:extLst>
              <a:ext uri="{FF2B5EF4-FFF2-40B4-BE49-F238E27FC236}">
                <a16:creationId xmlns:a16="http://schemas.microsoft.com/office/drawing/2014/main" id="{1D940FC7-235F-B347-B937-F56F6EACB4AF}"/>
              </a:ext>
            </a:extLst>
          </p:cNvPr>
          <p:cNvSpPr/>
          <p:nvPr/>
        </p:nvSpPr>
        <p:spPr>
          <a:xfrm>
            <a:off x="5176426" y="5704922"/>
            <a:ext cx="1725662" cy="590853"/>
          </a:xfrm>
          <a:prstGeom prst="roundRect">
            <a:avLst/>
          </a:prstGeom>
          <a:solidFill>
            <a:schemeClr val="bg1"/>
          </a:solidFill>
          <a:ln>
            <a:solidFill>
              <a:srgbClr val="FF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オンライン活動</a:t>
            </a:r>
            <a:endParaRPr kumimoji="1" lang="en-US" altLang="ja-JP" sz="1600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2F0CFA88-2BF5-6F42-93D6-9FACB346268E}"/>
              </a:ext>
            </a:extLst>
          </p:cNvPr>
          <p:cNvSpPr/>
          <p:nvPr/>
        </p:nvSpPr>
        <p:spPr>
          <a:xfrm>
            <a:off x="3256085" y="3513591"/>
            <a:ext cx="3383198" cy="899339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accent4">
                    <a:lumMod val="50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社会経済物理</a:t>
            </a:r>
            <a:endParaRPr kumimoji="1" lang="en-US" altLang="ja-JP" sz="2800" dirty="0">
              <a:solidFill>
                <a:schemeClr val="accent4">
                  <a:lumMod val="50000"/>
                </a:schemeClr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algn="ctr"/>
            <a:r>
              <a:rPr kumimoji="1" lang="ja-JP" altLang="en-US" sz="2800">
                <a:solidFill>
                  <a:schemeClr val="accent4">
                    <a:lumMod val="50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ネットワーク科学</a:t>
            </a:r>
          </a:p>
        </p:txBody>
      </p:sp>
    </p:spTree>
    <p:extLst>
      <p:ext uri="{BB962C8B-B14F-4D97-AF65-F5344CB8AC3E}">
        <p14:creationId xmlns:p14="http://schemas.microsoft.com/office/powerpoint/2010/main" val="3065721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 descr="ブラック, ストリート, 交通, 赤 が含まれている画像&#10;&#10;自動的に生成された説明">
            <a:extLst>
              <a:ext uri="{FF2B5EF4-FFF2-40B4-BE49-F238E27FC236}">
                <a16:creationId xmlns:a16="http://schemas.microsoft.com/office/drawing/2014/main" id="{F332297C-F96E-7F44-AD82-4F7D01E26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21" y="1174973"/>
            <a:ext cx="8786279" cy="5579289"/>
          </a:xfrm>
          <a:noFill/>
          <a:effectLst>
            <a:softEdge rad="0"/>
          </a:effectLst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ED1D89-54BB-1041-8A0D-AB6EF761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5000" y="18288"/>
            <a:ext cx="1155700" cy="32918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6CB4B4D-7CA3-9044-876B-883B54F8677D}" type="slidenum">
              <a:rPr lang="uk-UA" smtClean="0"/>
              <a:pPr>
                <a:spcAft>
                  <a:spcPts val="600"/>
                </a:spcAft>
              </a:pPr>
              <a:t>6</a:t>
            </a:fld>
            <a:endParaRPr lang="uk-UA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0FA02A92-3CDF-3B49-909C-FAEC15B5A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51" y="382885"/>
            <a:ext cx="9143999" cy="792088"/>
          </a:xfrm>
        </p:spPr>
        <p:txBody>
          <a:bodyPr>
            <a:noAutofit/>
          </a:bodyPr>
          <a:lstStyle/>
          <a:p>
            <a:r>
              <a:rPr lang="ja-JP" altLang="en-US"/>
              <a:t>研究トピック｜概観</a:t>
            </a:r>
            <a:endParaRPr lang="ja-JP" altLang="en-US" dirty="0"/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EBE32E0E-89E9-0E41-9AFB-B758119C5BA3}"/>
              </a:ext>
            </a:extLst>
          </p:cNvPr>
          <p:cNvSpPr/>
          <p:nvPr/>
        </p:nvSpPr>
        <p:spPr>
          <a:xfrm>
            <a:off x="6086608" y="1814699"/>
            <a:ext cx="1800200" cy="648072"/>
          </a:xfrm>
          <a:prstGeom prst="roundRect">
            <a:avLst/>
          </a:prstGeom>
          <a:ln>
            <a:solidFill>
              <a:srgbClr val="FF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80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感情抽出</a:t>
            </a:r>
            <a:endParaRPr kumimoji="1" lang="en-US" altLang="ja-JP" sz="1800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838E75D-003E-444F-AAD1-2475988327A6}"/>
              </a:ext>
            </a:extLst>
          </p:cNvPr>
          <p:cNvSpPr txBox="1"/>
          <p:nvPr/>
        </p:nvSpPr>
        <p:spPr>
          <a:xfrm>
            <a:off x="6342412" y="2422935"/>
            <a:ext cx="1221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i="1" dirty="0">
                <a:latin typeface="Arial"/>
                <a:ea typeface="ＤＦＰ行書体"/>
                <a:cs typeface="Arial"/>
              </a:rPr>
              <a:t>SMSEC2014</a:t>
            </a:r>
          </a:p>
          <a:p>
            <a:pPr algn="ctr"/>
            <a:r>
              <a:rPr lang="en-US" altLang="ja-JP" sz="1400" i="1" dirty="0" err="1">
                <a:latin typeface="Arial"/>
                <a:ea typeface="ＤＦＰ行書体"/>
                <a:cs typeface="Arial"/>
              </a:rPr>
              <a:t>PLoS</a:t>
            </a:r>
            <a:r>
              <a:rPr lang="en-US" altLang="ja-JP" sz="1400" i="1" dirty="0">
                <a:latin typeface="Arial"/>
                <a:ea typeface="ＤＦＰ行書体"/>
                <a:cs typeface="Arial"/>
              </a:rPr>
              <a:t> ONE</a:t>
            </a:r>
          </a:p>
        </p:txBody>
      </p:sp>
      <p:pic>
        <p:nvPicPr>
          <p:cNvPr id="12" name="図 11" descr="P2.eps">
            <a:extLst>
              <a:ext uri="{FF2B5EF4-FFF2-40B4-BE49-F238E27FC236}">
                <a16:creationId xmlns:a16="http://schemas.microsoft.com/office/drawing/2014/main" id="{79A84616-97FB-D344-B2AC-49353AD2E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888" y="1214339"/>
            <a:ext cx="2186181" cy="69575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BA4DAD-8CCC-7F4E-82A0-E50E3F2F8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387" y="1981128"/>
            <a:ext cx="1349894" cy="1167927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255CB275-FBF4-E44F-BB28-0C022946BC47}"/>
              </a:ext>
            </a:extLst>
          </p:cNvPr>
          <p:cNvSpPr/>
          <p:nvPr/>
        </p:nvSpPr>
        <p:spPr>
          <a:xfrm>
            <a:off x="5771408" y="878774"/>
            <a:ext cx="3639292" cy="2375065"/>
          </a:xfrm>
          <a:prstGeom prst="roundRect">
            <a:avLst/>
          </a:prstGeom>
          <a:noFill/>
          <a:ln w="571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073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E1D5E1-A488-B144-8812-5EBAC8566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</p:spPr>
        <p:txBody>
          <a:bodyPr anchor="ctr">
            <a:normAutofit/>
          </a:bodyPr>
          <a:lstStyle/>
          <a:p>
            <a:r>
              <a:rPr lang="en-US" altLang="ja-JP" dirty="0"/>
              <a:t>Part1 | Long-term emotions from Blogs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767F0C-ED4D-3A4C-85C5-5A888B37D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5000" y="18288"/>
            <a:ext cx="1155700" cy="32918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6CB4B4D-7CA3-9044-876B-883B54F8677D}" type="slidenum">
              <a:rPr lang="uk-UA" smtClean="0"/>
              <a:pPr>
                <a:spcAft>
                  <a:spcPts val="600"/>
                </a:spcAft>
              </a:pPr>
              <a:t>7</a:t>
            </a:fld>
            <a:endParaRPr lang="uk-UA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D3BE2DF7-7BFE-7840-ACDD-4BE9DAC7E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622212"/>
            <a:ext cx="8915400" cy="4774191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2F63591-F517-E14C-A2D2-C2B8199A268D}"/>
              </a:ext>
            </a:extLst>
          </p:cNvPr>
          <p:cNvSpPr/>
          <p:nvPr/>
        </p:nvSpPr>
        <p:spPr>
          <a:xfrm>
            <a:off x="865333" y="6217616"/>
            <a:ext cx="872366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ja-JP" sz="14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Y. Sano et al., “Identifying long-term periodic cycles and memories of collective emotion in online social media”, </a:t>
            </a:r>
            <a:r>
              <a:rPr lang="en" altLang="ja-JP" sz="1600" i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PLoS ONE </a:t>
            </a:r>
            <a:r>
              <a:rPr lang="en" altLang="ja-JP" sz="16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</a:t>
            </a:r>
            <a:r>
              <a:rPr lang="en" altLang="ja-JP" sz="16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(3) e0213843 (2019).</a:t>
            </a:r>
            <a:endParaRPr lang="ja-JP" altLang="en-US" sz="1600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5A75D72-7C06-1B48-834A-0152D141CFA2}"/>
              </a:ext>
            </a:extLst>
          </p:cNvPr>
          <p:cNvSpPr txBox="1"/>
          <p:nvPr/>
        </p:nvSpPr>
        <p:spPr>
          <a:xfrm>
            <a:off x="2441787" y="3253839"/>
            <a:ext cx="5570757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6000" b="1">
                <a:latin typeface="Yu Gothic" panose="020B0400000000000000" pitchFamily="34" charset="-128"/>
                <a:ea typeface="Yu Gothic" panose="020B0400000000000000" pitchFamily="34" charset="-128"/>
              </a:rPr>
              <a:t>空気読む！研究</a:t>
            </a:r>
          </a:p>
        </p:txBody>
      </p:sp>
    </p:spTree>
    <p:extLst>
      <p:ext uri="{BB962C8B-B14F-4D97-AF65-F5344CB8AC3E}">
        <p14:creationId xmlns:p14="http://schemas.microsoft.com/office/powerpoint/2010/main" val="132916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55F382-6C2C-BB4E-A0EF-8ECFFABE1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空気読む！研究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24E4CC2A-EB5D-AA4B-A31E-C1E505BC1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38" y="1304134"/>
            <a:ext cx="8569325" cy="4496190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407846-AB80-AA4C-A7E8-133E6B97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4265F2-61BF-0140-8A68-1BC98DDC7747}" type="slidenum">
              <a:rPr lang="ja-JP" altLang="en-US" smtClean="0"/>
              <a:pPr>
                <a:defRPr/>
              </a:pPr>
              <a:t>8</a:t>
            </a:fld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4B2A999-F59B-EE46-86C3-17625ED81689}"/>
              </a:ext>
            </a:extLst>
          </p:cNvPr>
          <p:cNvSpPr/>
          <p:nvPr/>
        </p:nvSpPr>
        <p:spPr>
          <a:xfrm>
            <a:off x="6766029" y="477766"/>
            <a:ext cx="2544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1800" dirty="0">
                <a:latin typeface="+mj-lt"/>
                <a:hlinkClick r:id="rId3"/>
              </a:rPr>
              <a:t>https://rnavi.org/59672/</a:t>
            </a:r>
            <a:endParaRPr lang="ja-JP" altLang="en-US" sz="1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3033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コンテンツ プレースホルダー 5">
            <a:extLst>
              <a:ext uri="{FF2B5EF4-FFF2-40B4-BE49-F238E27FC236}">
                <a16:creationId xmlns:a16="http://schemas.microsoft.com/office/drawing/2014/main" id="{F537D581-8679-3F42-8AD2-28D638AE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2765514"/>
            <a:ext cx="8915400" cy="264471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Weekly periodicity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9</a:t>
            </a:fld>
            <a:endParaRPr lang="uk-UA" dirty="0"/>
          </a:p>
        </p:txBody>
      </p:sp>
      <p:sp>
        <p:nvSpPr>
          <p:cNvPr id="10" name="テキスト プレースホルダー 2"/>
          <p:cNvSpPr txBox="1">
            <a:spLocks/>
          </p:cNvSpPr>
          <p:nvPr/>
        </p:nvSpPr>
        <p:spPr>
          <a:xfrm>
            <a:off x="524307" y="1485665"/>
            <a:ext cx="9003988" cy="751933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ea typeface="Meiryo" charset="-128"/>
                <a:cs typeface="Meiryo" charset="-128"/>
              </a:rPr>
              <a:t>Average periodicities over 520 weeks except for the earthquake</a:t>
            </a:r>
            <a:endParaRPr lang="ja-JP" altLang="en-US" dirty="0">
              <a:ea typeface="Meiryo" charset="-128"/>
              <a:cs typeface="Meiryo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617333" y="2143444"/>
            <a:ext cx="2465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accent4">
                    <a:lumMod val="75000"/>
                  </a:schemeClr>
                </a:solidFill>
                <a:ea typeface="Meiryo" charset="-128"/>
                <a:cs typeface="Meiryo" charset="-128"/>
              </a:rPr>
              <a:t>Monday </a:t>
            </a:r>
            <a:r>
              <a:rPr kumimoji="1" lang="en-US" altLang="ja-JP" sz="2000" i="1" dirty="0">
                <a:solidFill>
                  <a:schemeClr val="accent4">
                    <a:lumMod val="75000"/>
                  </a:schemeClr>
                </a:solidFill>
                <a:ea typeface="Meiryo" charset="-128"/>
                <a:cs typeface="Meiryo" charset="-128"/>
              </a:rPr>
              <a:t>Depression</a:t>
            </a:r>
          </a:p>
        </p:txBody>
      </p:sp>
      <p:cxnSp>
        <p:nvCxnSpPr>
          <p:cNvPr id="17" name="直線矢印コネクタ 16"/>
          <p:cNvCxnSpPr>
            <a:cxnSpLocks/>
          </p:cNvCxnSpPr>
          <p:nvPr/>
        </p:nvCxnSpPr>
        <p:spPr>
          <a:xfrm>
            <a:off x="6551525" y="2583854"/>
            <a:ext cx="1587" cy="65497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1307916" y="5560302"/>
            <a:ext cx="4118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tx1"/>
                </a:solidFill>
                <a:ea typeface="Meiryo" charset="-128"/>
                <a:cs typeface="Meiryo" charset="-128"/>
              </a:rPr>
              <a:t>Less</a:t>
            </a:r>
            <a:r>
              <a:rPr kumimoji="1" lang="en-US" altLang="ja-JP" sz="2000" dirty="0">
                <a:solidFill>
                  <a:srgbClr val="FF8000"/>
                </a:solidFill>
                <a:ea typeface="Meiryo" charset="-128"/>
                <a:cs typeface="Meiryo" charset="-128"/>
              </a:rPr>
              <a:t> </a:t>
            </a:r>
            <a:r>
              <a:rPr kumimoji="1" lang="en-US" altLang="ja-JP" sz="2000" i="1" dirty="0">
                <a:solidFill>
                  <a:srgbClr val="FF8000"/>
                </a:solidFill>
                <a:ea typeface="Meiryo" charset="-128"/>
                <a:cs typeface="Meiryo" charset="-128"/>
              </a:rPr>
              <a:t>Tension</a:t>
            </a:r>
            <a:r>
              <a:rPr kumimoji="1" lang="en-US" altLang="ja-JP" sz="2000" dirty="0">
                <a:solidFill>
                  <a:schemeClr val="tx1"/>
                </a:solidFill>
                <a:ea typeface="Meiryo" charset="-128"/>
                <a:cs typeface="Meiryo" charset="-128"/>
              </a:rPr>
              <a:t>,</a:t>
            </a:r>
            <a:r>
              <a:rPr kumimoji="1" lang="en-US" altLang="ja-JP" sz="2000" dirty="0">
                <a:solidFill>
                  <a:srgbClr val="FF8000"/>
                </a:solidFill>
                <a:ea typeface="Meiryo" charset="-128"/>
                <a:cs typeface="Meiryo" charset="-128"/>
              </a:rPr>
              <a:t> </a:t>
            </a:r>
            <a:r>
              <a:rPr kumimoji="1" lang="en-US" altLang="ja-JP" sz="2000" i="1" dirty="0">
                <a:solidFill>
                  <a:srgbClr val="FF0000"/>
                </a:solidFill>
                <a:ea typeface="Meiryo" charset="-128"/>
                <a:cs typeface="Meiryo" charset="-128"/>
              </a:rPr>
              <a:t>Anger </a:t>
            </a:r>
            <a:r>
              <a:rPr kumimoji="1" lang="en-US" altLang="ja-JP" sz="2000" dirty="0">
                <a:solidFill>
                  <a:schemeClr val="tx1"/>
                </a:solidFill>
                <a:ea typeface="Meiryo" charset="-128"/>
                <a:cs typeface="Meiryo" charset="-128"/>
              </a:rPr>
              <a:t>on weekends</a:t>
            </a:r>
            <a:endParaRPr kumimoji="1" lang="ja-JP" altLang="en-US" sz="2000" dirty="0">
              <a:solidFill>
                <a:schemeClr val="tx1"/>
              </a:solidFill>
              <a:ea typeface="Meiryo" charset="-128"/>
              <a:cs typeface="Meiryo" charset="-128"/>
            </a:endParaRPr>
          </a:p>
        </p:txBody>
      </p:sp>
      <p:cxnSp>
        <p:nvCxnSpPr>
          <p:cNvPr id="19" name="直線矢印コネクタ 18"/>
          <p:cNvCxnSpPr>
            <a:cxnSpLocks/>
          </p:cNvCxnSpPr>
          <p:nvPr/>
        </p:nvCxnSpPr>
        <p:spPr>
          <a:xfrm flipV="1">
            <a:off x="2198782" y="4773083"/>
            <a:ext cx="0" cy="637146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cxnSpLocks/>
          </p:cNvCxnSpPr>
          <p:nvPr/>
        </p:nvCxnSpPr>
        <p:spPr>
          <a:xfrm>
            <a:off x="2488888" y="2603131"/>
            <a:ext cx="0" cy="73146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4784860" y="2113016"/>
            <a:ext cx="3533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0000FF"/>
                </a:solidFill>
                <a:ea typeface="Meiryo" charset="-128"/>
                <a:cs typeface="Meiryo" charset="-128"/>
              </a:rPr>
              <a:t>Weekend </a:t>
            </a:r>
            <a:r>
              <a:rPr kumimoji="1" lang="en-US" altLang="ja-JP" sz="2000" i="1" dirty="0">
                <a:solidFill>
                  <a:srgbClr val="0000FF"/>
                </a:solidFill>
                <a:ea typeface="Meiryo" charset="-128"/>
                <a:cs typeface="Meiryo" charset="-128"/>
              </a:rPr>
              <a:t>Fatigue</a:t>
            </a:r>
            <a:r>
              <a:rPr kumimoji="1" lang="en-US" altLang="ja-JP" sz="2000" dirty="0">
                <a:solidFill>
                  <a:srgbClr val="0000FF"/>
                </a:solidFill>
                <a:ea typeface="Meiryo" charset="-128"/>
                <a:cs typeface="Meiryo" charset="-128"/>
              </a:rPr>
              <a:t> on Monday</a:t>
            </a:r>
            <a:endParaRPr kumimoji="1" lang="en-US" altLang="ja-JP" sz="2000" dirty="0">
              <a:solidFill>
                <a:schemeClr val="accent4">
                  <a:lumMod val="75000"/>
                </a:schemeClr>
              </a:solidFill>
              <a:ea typeface="Meiryo" charset="-128"/>
              <a:cs typeface="Meiryo" charset="-128"/>
            </a:endParaRPr>
          </a:p>
        </p:txBody>
      </p:sp>
      <p:sp>
        <p:nvSpPr>
          <p:cNvPr id="12" name="Shape 246">
            <a:extLst>
              <a:ext uri="{FF2B5EF4-FFF2-40B4-BE49-F238E27FC236}">
                <a16:creationId xmlns:a16="http://schemas.microsoft.com/office/drawing/2014/main" id="{8BCB0C0F-78C1-1049-834B-AF1E4F0E7218}"/>
              </a:ext>
            </a:extLst>
          </p:cNvPr>
          <p:cNvSpPr/>
          <p:nvPr/>
        </p:nvSpPr>
        <p:spPr>
          <a:xfrm>
            <a:off x="7911666" y="2816611"/>
            <a:ext cx="1008112" cy="2154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2000" b="1">
                <a:solidFill>
                  <a:srgbClr val="94219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ja-JP" sz="1400" b="0" i="1" dirty="0">
                <a:solidFill>
                  <a:srgbClr val="00B0F0"/>
                </a:solidFill>
                <a:latin typeface="+mn-lt"/>
                <a:ea typeface="メイリオ"/>
                <a:cs typeface="メイリオ"/>
              </a:rPr>
              <a:t>Confusion</a:t>
            </a:r>
            <a:endParaRPr sz="1400" b="0" i="1" dirty="0">
              <a:solidFill>
                <a:srgbClr val="00B0F0"/>
              </a:solidFill>
              <a:latin typeface="+mn-lt"/>
              <a:ea typeface="メイリオ"/>
              <a:cs typeface="メイリオ"/>
            </a:endParaRPr>
          </a:p>
        </p:txBody>
      </p:sp>
      <p:sp>
        <p:nvSpPr>
          <p:cNvPr id="14" name="Shape 246">
            <a:extLst>
              <a:ext uri="{FF2B5EF4-FFF2-40B4-BE49-F238E27FC236}">
                <a16:creationId xmlns:a16="http://schemas.microsoft.com/office/drawing/2014/main" id="{741EAD87-4867-704C-9D17-39A0A8F1E782}"/>
              </a:ext>
            </a:extLst>
          </p:cNvPr>
          <p:cNvSpPr/>
          <p:nvPr/>
        </p:nvSpPr>
        <p:spPr>
          <a:xfrm>
            <a:off x="6719119" y="2816611"/>
            <a:ext cx="998004" cy="2154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2000" b="1">
                <a:solidFill>
                  <a:srgbClr val="94219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ja-JP" sz="1400" i="1" dirty="0">
                <a:solidFill>
                  <a:srgbClr val="0000FF"/>
                </a:solidFill>
                <a:latin typeface="+mn-lt"/>
                <a:ea typeface="メイリオ"/>
                <a:cs typeface="メイリオ"/>
              </a:rPr>
              <a:t>Fatigue</a:t>
            </a:r>
            <a:endParaRPr sz="1400" i="1" dirty="0">
              <a:solidFill>
                <a:srgbClr val="0000FF"/>
              </a:solidFill>
              <a:latin typeface="+mn-lt"/>
              <a:ea typeface="メイリオ"/>
              <a:cs typeface="メイリオ"/>
            </a:endParaRPr>
          </a:p>
        </p:txBody>
      </p:sp>
      <p:sp>
        <p:nvSpPr>
          <p:cNvPr id="15" name="Shape 246">
            <a:extLst>
              <a:ext uri="{FF2B5EF4-FFF2-40B4-BE49-F238E27FC236}">
                <a16:creationId xmlns:a16="http://schemas.microsoft.com/office/drawing/2014/main" id="{B49FAB21-9F18-5E42-8BF8-1E969B40819F}"/>
              </a:ext>
            </a:extLst>
          </p:cNvPr>
          <p:cNvSpPr/>
          <p:nvPr/>
        </p:nvSpPr>
        <p:spPr>
          <a:xfrm>
            <a:off x="5335711" y="2803620"/>
            <a:ext cx="648072" cy="2154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2000" b="1">
                <a:solidFill>
                  <a:srgbClr val="94219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ja-JP" sz="1400" i="1" dirty="0">
                <a:solidFill>
                  <a:srgbClr val="FF00FF"/>
                </a:solidFill>
                <a:latin typeface="+mn-lt"/>
                <a:ea typeface="メイリオ"/>
                <a:cs typeface="メイリオ"/>
              </a:rPr>
              <a:t>Vigor</a:t>
            </a:r>
            <a:endParaRPr sz="1400" i="1" dirty="0">
              <a:solidFill>
                <a:srgbClr val="FF00FF"/>
              </a:solidFill>
              <a:latin typeface="+mn-lt"/>
              <a:ea typeface="メイリオ"/>
              <a:cs typeface="メイリオ"/>
            </a:endParaRPr>
          </a:p>
        </p:txBody>
      </p:sp>
      <p:sp>
        <p:nvSpPr>
          <p:cNvPr id="20" name="Shape 246">
            <a:extLst>
              <a:ext uri="{FF2B5EF4-FFF2-40B4-BE49-F238E27FC236}">
                <a16:creationId xmlns:a16="http://schemas.microsoft.com/office/drawing/2014/main" id="{E7078716-BFB1-6F49-9BCF-F74FF95FF09F}"/>
              </a:ext>
            </a:extLst>
          </p:cNvPr>
          <p:cNvSpPr/>
          <p:nvPr/>
        </p:nvSpPr>
        <p:spPr>
          <a:xfrm>
            <a:off x="3824994" y="2816611"/>
            <a:ext cx="954797" cy="2154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2000" b="1">
                <a:solidFill>
                  <a:srgbClr val="94219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ja-JP" sz="1400" i="1" dirty="0">
                <a:solidFill>
                  <a:srgbClr val="FF0000"/>
                </a:solidFill>
                <a:latin typeface="+mn-lt"/>
                <a:ea typeface="メイリオ"/>
                <a:cs typeface="メイリオ"/>
              </a:rPr>
              <a:t>Anger</a:t>
            </a:r>
            <a:endParaRPr sz="1400" i="1" dirty="0">
              <a:solidFill>
                <a:srgbClr val="FF0000"/>
              </a:solidFill>
              <a:latin typeface="+mn-lt"/>
              <a:ea typeface="メイリオ"/>
              <a:cs typeface="メイリオ"/>
            </a:endParaRPr>
          </a:p>
        </p:txBody>
      </p:sp>
      <p:sp>
        <p:nvSpPr>
          <p:cNvPr id="23" name="Shape 246">
            <a:extLst>
              <a:ext uri="{FF2B5EF4-FFF2-40B4-BE49-F238E27FC236}">
                <a16:creationId xmlns:a16="http://schemas.microsoft.com/office/drawing/2014/main" id="{2DA159A2-2CEA-E04D-B088-2074E9AB3531}"/>
              </a:ext>
            </a:extLst>
          </p:cNvPr>
          <p:cNvSpPr/>
          <p:nvPr/>
        </p:nvSpPr>
        <p:spPr>
          <a:xfrm>
            <a:off x="2624546" y="2821938"/>
            <a:ext cx="1018010" cy="2154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2000" b="1">
                <a:solidFill>
                  <a:srgbClr val="94219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ja-JP" sz="1400" i="1" dirty="0">
                <a:solidFill>
                  <a:srgbClr val="008000"/>
                </a:solidFill>
                <a:latin typeface="+mn-lt"/>
                <a:ea typeface="メイリオ"/>
                <a:cs typeface="メイリオ"/>
              </a:rPr>
              <a:t>Depression</a:t>
            </a:r>
            <a:endParaRPr sz="1400" i="1" dirty="0">
              <a:solidFill>
                <a:srgbClr val="008000"/>
              </a:solidFill>
              <a:latin typeface="+mn-lt"/>
              <a:ea typeface="メイリオ"/>
              <a:cs typeface="メイリオ"/>
            </a:endParaRPr>
          </a:p>
        </p:txBody>
      </p:sp>
      <p:sp>
        <p:nvSpPr>
          <p:cNvPr id="24" name="Shape 246">
            <a:extLst>
              <a:ext uri="{FF2B5EF4-FFF2-40B4-BE49-F238E27FC236}">
                <a16:creationId xmlns:a16="http://schemas.microsoft.com/office/drawing/2014/main" id="{0D7D3D25-21AC-1047-A859-F0EA2BA520E0}"/>
              </a:ext>
            </a:extLst>
          </p:cNvPr>
          <p:cNvSpPr/>
          <p:nvPr/>
        </p:nvSpPr>
        <p:spPr>
          <a:xfrm>
            <a:off x="1193474" y="2803620"/>
            <a:ext cx="1048917" cy="2154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2000" b="1">
                <a:solidFill>
                  <a:srgbClr val="94219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ja-JP" sz="1400" i="1" dirty="0">
                <a:solidFill>
                  <a:srgbClr val="FF8000"/>
                </a:solidFill>
                <a:latin typeface="+mn-lt"/>
                <a:ea typeface="メイリオ"/>
                <a:cs typeface="メイリオ"/>
              </a:rPr>
              <a:t>Tension</a:t>
            </a:r>
            <a:endParaRPr sz="1400" i="1" dirty="0">
              <a:solidFill>
                <a:srgbClr val="FF8000"/>
              </a:solidFill>
              <a:latin typeface="+mn-lt"/>
              <a:ea typeface="メイリオ"/>
              <a:cs typeface="メイリオ"/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FA403222-7CAC-9049-93F1-30E80480114E}"/>
              </a:ext>
            </a:extLst>
          </p:cNvPr>
          <p:cNvCxnSpPr>
            <a:cxnSpLocks/>
          </p:cNvCxnSpPr>
          <p:nvPr/>
        </p:nvCxnSpPr>
        <p:spPr>
          <a:xfrm flipV="1">
            <a:off x="4879804" y="4773083"/>
            <a:ext cx="0" cy="6371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10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クラリティ">
  <a:themeElements>
    <a:clrScheme name="プッシュピン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Office クラシック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クラリティ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871</Words>
  <Application>Microsoft Macintosh PowerPoint</Application>
  <PresentationFormat>A4 210 x 297 mm</PresentationFormat>
  <Paragraphs>256</Paragraphs>
  <Slides>29</Slides>
  <Notes>16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46" baseType="lpstr">
      <vt:lpstr>Hiragino Kaku Gothic Pro W3</vt:lpstr>
      <vt:lpstr>Hiragino Maru Gothic Pro W4</vt:lpstr>
      <vt:lpstr>ＭＳ Ｐゴシック</vt:lpstr>
      <vt:lpstr>Yu Gothic Medium</vt:lpstr>
      <vt:lpstr>ヒラギノ角ゴ Pro W3</vt:lpstr>
      <vt:lpstr>Meiryo</vt:lpstr>
      <vt:lpstr>Yu Gothic</vt:lpstr>
      <vt:lpstr>Yu Gothic Light</vt:lpstr>
      <vt:lpstr>Arial</vt:lpstr>
      <vt:lpstr>Calibri</vt:lpstr>
      <vt:lpstr>Helvetica Neue</vt:lpstr>
      <vt:lpstr>Helvetica Neue Light</vt:lpstr>
      <vt:lpstr>Lucida Grande</vt:lpstr>
      <vt:lpstr>Segoe UI Historic</vt:lpstr>
      <vt:lpstr>Wingdings</vt:lpstr>
      <vt:lpstr>Wingdings 2</vt:lpstr>
      <vt:lpstr>クラリティ</vt:lpstr>
      <vt:lpstr>研究室紹介</vt:lpstr>
      <vt:lpstr>研究室について</vt:lpstr>
      <vt:lpstr>研究室について</vt:lpstr>
      <vt:lpstr>PowerPoint プレゼンテーション</vt:lpstr>
      <vt:lpstr>研究トピック｜概観</vt:lpstr>
      <vt:lpstr>研究トピック｜概観</vt:lpstr>
      <vt:lpstr>Part1 | Long-term emotions from Blogs</vt:lpstr>
      <vt:lpstr>空気読む！研究</vt:lpstr>
      <vt:lpstr>Weekly periodicity</vt:lpstr>
      <vt:lpstr>Emotion of a day – surrounding holidays</vt:lpstr>
      <vt:lpstr>Emotion peaks around the earthquake</vt:lpstr>
      <vt:lpstr>研究トピック｜概観</vt:lpstr>
      <vt:lpstr>Part 2 | Fake news spreading on Twitter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Spreading network of fake</vt:lpstr>
      <vt:lpstr>Time evolution of Fake</vt:lpstr>
      <vt:lpstr>Spreading network of Real</vt:lpstr>
      <vt:lpstr>Time evolution of Real</vt:lpstr>
      <vt:lpstr>研究トピック｜概観</vt:lpstr>
      <vt:lpstr>学術Net ｜謝辞による研究者関係</vt:lpstr>
      <vt:lpstr>研究トピック｜概観</vt:lpstr>
      <vt:lpstr>スポーツNet ｜選手スピードの関係から戦況予兆</vt:lpstr>
      <vt:lpstr>研究トピック｜概観</vt:lpstr>
      <vt:lpstr>人間活動のバースト性｜乳幼児の活動量</vt:lpstr>
      <vt:lpstr>研究室の様子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研究室紹介</dc:title>
  <dc:creator>佐野幸恵</dc:creator>
  <cp:lastModifiedBy>佐野幸恵</cp:lastModifiedBy>
  <cp:revision>27</cp:revision>
  <dcterms:created xsi:type="dcterms:W3CDTF">2020-05-12T08:22:15Z</dcterms:created>
  <dcterms:modified xsi:type="dcterms:W3CDTF">2021-02-18T09:00:27Z</dcterms:modified>
</cp:coreProperties>
</file>